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15475" r:id="rId2"/>
    <p:sldId id="15247" r:id="rId3"/>
    <p:sldId id="15391" r:id="rId4"/>
    <p:sldId id="15420" r:id="rId5"/>
  </p:sldIdLst>
  <p:sldSz cx="15122525" cy="10693400"/>
  <p:notesSz cx="6858000" cy="9945688"/>
  <p:defaultTextStyle>
    <a:defPPr>
      <a:defRPr lang="zh-CN"/>
    </a:defPPr>
    <a:lvl1pPr algn="l" defTabSz="1474470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36600" indent="-89535" algn="l" defTabSz="1474470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475105" indent="-181610" algn="l" defTabSz="1474470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2211070" indent="-271780" algn="l" defTabSz="1474470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950210" indent="-363855" algn="l" defTabSz="1474470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232785" algn="l" defTabSz="129286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879215" algn="l" defTabSz="129286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526280" algn="l" defTabSz="129286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5172710" algn="l" defTabSz="129286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B6ED28E-BA74-4F1F-8030-FA75CE75B1F9}">
          <p14:sldIdLst>
            <p14:sldId id="15475"/>
            <p14:sldId id="15247"/>
            <p14:sldId id="15391"/>
            <p14:sldId id="15420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lll" initials="l" lastIdx="1" clrIdx="0"/>
  <p:cmAuthor id="2" name="win10" initials="w" lastIdx="1" clrIdx="1"/>
  <p:cmAuthor id="3" name="win1" initials="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CCCCCC"/>
    <a:srgbClr val="FE7D56"/>
    <a:srgbClr val="000000"/>
    <a:srgbClr val="FFFFFF"/>
    <a:srgbClr val="BFBFBF"/>
    <a:srgbClr val="FF9C85"/>
    <a:srgbClr val="E3CCB9"/>
    <a:srgbClr val="E4C1A4"/>
    <a:srgbClr val="CCC1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5311" autoAdjust="0"/>
  </p:normalViewPr>
  <p:slideViewPr>
    <p:cSldViewPr snapToGrid="0" showGuides="1">
      <p:cViewPr>
        <p:scale>
          <a:sx n="66" d="100"/>
          <a:sy n="66" d="100"/>
        </p:scale>
        <p:origin x="-1662" y="-534"/>
      </p:cViewPr>
      <p:guideLst>
        <p:guide orient="horz" pos="729"/>
        <p:guide orient="horz" pos="6425"/>
        <p:guide pos="395"/>
        <p:guide pos="9056"/>
        <p:guide pos="3136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25" d="100"/>
        <a:sy n="125" d="100"/>
      </p:scale>
      <p:origin x="0" y="-70212"/>
    </p:cViewPr>
  </p:sorterViewPr>
  <p:notesViewPr>
    <p:cSldViewPr snapToGrid="0">
      <p:cViewPr varScale="1">
        <p:scale>
          <a:sx n="76" d="100"/>
          <a:sy n="76" d="100"/>
        </p:scale>
        <p:origin x="2976" y="120"/>
      </p:cViewPr>
      <p:guideLst>
        <p:guide orient="horz" pos="2754"/>
        <p:guide pos="2122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7" y="4"/>
            <a:ext cx="2971799" cy="497284"/>
          </a:xfrm>
          <a:prstGeom prst="rect">
            <a:avLst/>
          </a:prstGeom>
        </p:spPr>
        <p:txBody>
          <a:bodyPr vert="horz" lIns="95889" tIns="47945" rIns="95889" bIns="47945" rtlCol="0"/>
          <a:lstStyle>
            <a:lvl1pPr algn="l" defTabSz="1094105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20" y="4"/>
            <a:ext cx="2971799" cy="497284"/>
          </a:xfrm>
          <a:prstGeom prst="rect">
            <a:avLst/>
          </a:prstGeom>
        </p:spPr>
        <p:txBody>
          <a:bodyPr vert="horz" lIns="95889" tIns="47945" rIns="95889" bIns="47945" rtlCol="0"/>
          <a:lstStyle>
            <a:lvl1pPr algn="r" defTabSz="1094105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4F6270BE-0044-4B36-AAA1-252FD6236B36}" type="datetimeFigureOut">
              <a:rPr lang="zh-CN" altLang="en-US"/>
              <a:t>2022-4-11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7" y="9446679"/>
            <a:ext cx="2971799" cy="497284"/>
          </a:xfrm>
          <a:prstGeom prst="rect">
            <a:avLst/>
          </a:prstGeom>
        </p:spPr>
        <p:txBody>
          <a:bodyPr vert="horz" lIns="95889" tIns="47945" rIns="95889" bIns="47945" rtlCol="0" anchor="b"/>
          <a:lstStyle>
            <a:lvl1pPr algn="l" defTabSz="1094105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20" y="9446679"/>
            <a:ext cx="2971799" cy="497284"/>
          </a:xfrm>
          <a:prstGeom prst="rect">
            <a:avLst/>
          </a:prstGeom>
        </p:spPr>
        <p:txBody>
          <a:bodyPr vert="horz" lIns="95889" tIns="47945" rIns="95889" bIns="47945" rtlCol="0" anchor="b"/>
          <a:lstStyle>
            <a:lvl1pPr algn="r" defTabSz="1094105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EBEE7C1D-5501-4A22-B2B6-17B88D0E7EF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9888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7" y="4"/>
            <a:ext cx="2971799" cy="497284"/>
          </a:xfrm>
          <a:prstGeom prst="rect">
            <a:avLst/>
          </a:prstGeom>
        </p:spPr>
        <p:txBody>
          <a:bodyPr vert="horz" lIns="95889" tIns="47945" rIns="95889" bIns="47945" rtlCol="0"/>
          <a:lstStyle>
            <a:lvl1pPr algn="l" defTabSz="1094105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20" y="4"/>
            <a:ext cx="2971799" cy="497284"/>
          </a:xfrm>
          <a:prstGeom prst="rect">
            <a:avLst/>
          </a:prstGeom>
        </p:spPr>
        <p:txBody>
          <a:bodyPr vert="horz" lIns="95889" tIns="47945" rIns="95889" bIns="47945" rtlCol="0"/>
          <a:lstStyle>
            <a:lvl1pPr algn="r" defTabSz="1094105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FE7AD4C-527D-47C6-A8A2-21D700A6429E}" type="datetimeFigureOut">
              <a:rPr lang="zh-CN" altLang="en-US"/>
              <a:t>2022-4-11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6125"/>
            <a:ext cx="527050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889" tIns="47945" rIns="95889" bIns="47945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2" y="4724200"/>
            <a:ext cx="5486400" cy="4475560"/>
          </a:xfrm>
          <a:prstGeom prst="rect">
            <a:avLst/>
          </a:prstGeom>
        </p:spPr>
        <p:txBody>
          <a:bodyPr vert="horz" lIns="95889" tIns="47945" rIns="95889" bIns="47945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7" y="9446679"/>
            <a:ext cx="2971799" cy="497284"/>
          </a:xfrm>
          <a:prstGeom prst="rect">
            <a:avLst/>
          </a:prstGeom>
        </p:spPr>
        <p:txBody>
          <a:bodyPr vert="horz" lIns="95889" tIns="47945" rIns="95889" bIns="47945" rtlCol="0" anchor="b"/>
          <a:lstStyle>
            <a:lvl1pPr algn="l" defTabSz="1094105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20" y="9446679"/>
            <a:ext cx="2971799" cy="497284"/>
          </a:xfrm>
          <a:prstGeom prst="rect">
            <a:avLst/>
          </a:prstGeom>
        </p:spPr>
        <p:txBody>
          <a:bodyPr vert="horz" lIns="95889" tIns="47945" rIns="95889" bIns="47945" rtlCol="0" anchor="b"/>
          <a:lstStyle>
            <a:lvl1pPr algn="r" defTabSz="1094105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EACF175E-9D6D-4E98-BB36-561A6390A45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1942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6430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92860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39925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86355" algn="l" rtl="0" eaLnBrk="0" fontAlgn="base" hangingPunct="0">
      <a:spcBef>
        <a:spcPct val="30000"/>
      </a:spcBef>
      <a:spcAft>
        <a:spcPct val="0"/>
      </a:spcAft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32785" algn="l" defTabSz="12928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79215" algn="l" defTabSz="12928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26280" algn="l" defTabSz="12928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72710" algn="l" defTabSz="12928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F175E-9D6D-4E98-BB36-561A6390A45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42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F175E-9D6D-4E98-BB36-561A6390A45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F175E-9D6D-4E98-BB36-561A6390A45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F175E-9D6D-4E98-BB36-561A6390A45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>
            <a:off x="0" y="10327099"/>
            <a:ext cx="14401800" cy="51254"/>
          </a:xfrm>
          <a:custGeom>
            <a:avLst/>
            <a:gdLst>
              <a:gd name="connsiteX0" fmla="*/ 0 w 13338629"/>
              <a:gd name="connsiteY0" fmla="*/ 0 h 0"/>
              <a:gd name="connsiteX1" fmla="*/ 13338629 w 1333862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338629">
                <a:moveTo>
                  <a:pt x="0" y="0"/>
                </a:moveTo>
                <a:lnTo>
                  <a:pt x="13338629" y="0"/>
                </a:lnTo>
              </a:path>
            </a:pathLst>
          </a:custGeom>
          <a:noFill/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720726" y="10254529"/>
            <a:ext cx="3836760" cy="367030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Planning And Architectural Design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2816383" y="306559"/>
            <a:ext cx="1584176" cy="61368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贵阳双龙项目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2022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14400559" y="351041"/>
            <a:ext cx="0" cy="5576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bg>
      <p:bgPr>
        <a:solidFill>
          <a:srgbClr val="4E4C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2816383" y="306559"/>
            <a:ext cx="1584176" cy="646321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贵阳双龙项目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4400559" y="351041"/>
            <a:ext cx="0" cy="5576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DC9D-5FFC-45D9-80C4-F7883E737826}" type="datetimeFigureOut">
              <a:rPr lang="zh-CN" altLang="en-US" smtClean="0"/>
              <a:t>2022-4-11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2CAC-DD51-4DAA-8B54-F6877CB861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756577" y="428815"/>
            <a:ext cx="13609374" cy="17826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47510" tIns="73755" rIns="147510" bIns="73755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756577" y="2494304"/>
            <a:ext cx="13609374" cy="70585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47510" tIns="73755" rIns="147510" bIns="73755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56576" y="9912107"/>
            <a:ext cx="3529188" cy="568009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l" defTabSz="1474470">
              <a:spcBef>
                <a:spcPts val="0"/>
              </a:spcBef>
              <a:spcAft>
                <a:spcPts val="0"/>
              </a:spcAft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4AF9DB0-6F39-4E3E-8E30-FA8EA92A0659}" type="datetimeFigureOut">
              <a:rPr lang="zh-CN" altLang="en-US"/>
              <a:t>2022-4-11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165816" y="9912107"/>
            <a:ext cx="4790895" cy="568009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ctr" defTabSz="1474470">
              <a:spcBef>
                <a:spcPts val="0"/>
              </a:spcBef>
              <a:spcAft>
                <a:spcPts val="0"/>
              </a:spcAft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836763" y="9912107"/>
            <a:ext cx="3529188" cy="568009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r" defTabSz="1474470">
              <a:spcBef>
                <a:spcPts val="0"/>
              </a:spcBef>
              <a:spcAft>
                <a:spcPts val="0"/>
              </a:spcAft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5F8884C-C2C7-45F6-AA72-69B9E67063C5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1474470" rtl="0" eaLnBrk="0" fontAlgn="base" hangingPunct="0">
        <a:spcBef>
          <a:spcPct val="0"/>
        </a:spcBef>
        <a:spcAft>
          <a:spcPct val="0"/>
        </a:spcAft>
        <a:defRPr sz="71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  <a:lvl2pPr algn="ctr" defTabSz="1474470" rtl="0" eaLnBrk="0" fontAlgn="base" hangingPunct="0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474470" rtl="0" eaLnBrk="0" fontAlgn="base" hangingPunct="0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474470" rtl="0" eaLnBrk="0" fontAlgn="base" hangingPunct="0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474470" rtl="0" eaLnBrk="0" fontAlgn="base" hangingPunct="0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46430" algn="ctr" defTabSz="1474470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92860" algn="ctr" defTabSz="1474470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939925" algn="ctr" defTabSz="1474470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586355" algn="ctr" defTabSz="1474470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552450" indent="-552450" algn="l" defTabSz="14744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5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1196340" indent="-460375" algn="l" defTabSz="14744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843405" indent="-368300" algn="l" defTabSz="14744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2579370" indent="-368300" algn="l" defTabSz="14744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3317875" indent="-368300" algn="l" defTabSz="14744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3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4056380" indent="-368935" algn="l" defTabSz="1474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250" indent="-368935" algn="l" defTabSz="1474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485" indent="-368935" algn="l" defTabSz="1474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355" indent="-368935" algn="l" defTabSz="14744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47447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7235" algn="l" defTabSz="147447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05" algn="l" defTabSz="147447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40" algn="l" defTabSz="147447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10" algn="l" defTabSz="147447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445" algn="l" defTabSz="147447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15" algn="l" defTabSz="147447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550" algn="l" defTabSz="147447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20" algn="l" defTabSz="147447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/>
          <a:srcRect l="25850" t="7537" r="20742" b="44679"/>
          <a:stretch>
            <a:fillRect/>
          </a:stretch>
        </p:blipFill>
        <p:spPr>
          <a:xfrm>
            <a:off x="4978400" y="1165225"/>
            <a:ext cx="9444355" cy="9078491"/>
          </a:xfrm>
          <a:prstGeom prst="rect">
            <a:avLst/>
          </a:prstGeom>
        </p:spPr>
      </p:pic>
      <p:sp>
        <p:nvSpPr>
          <p:cNvPr id="3" name="任意多边形: 形状 2"/>
          <p:cNvSpPr/>
          <p:nvPr/>
        </p:nvSpPr>
        <p:spPr>
          <a:xfrm>
            <a:off x="7908925" y="6416675"/>
            <a:ext cx="806450" cy="850900"/>
          </a:xfrm>
          <a:custGeom>
            <a:avLst/>
            <a:gdLst>
              <a:gd name="connsiteX0" fmla="*/ 454025 w 806450"/>
              <a:gd name="connsiteY0" fmla="*/ 0 h 850900"/>
              <a:gd name="connsiteX1" fmla="*/ 501650 w 806450"/>
              <a:gd name="connsiteY1" fmla="*/ 60325 h 850900"/>
              <a:gd name="connsiteX2" fmla="*/ 679450 w 806450"/>
              <a:gd name="connsiteY2" fmla="*/ 184150 h 850900"/>
              <a:gd name="connsiteX3" fmla="*/ 806450 w 806450"/>
              <a:gd name="connsiteY3" fmla="*/ 196850 h 850900"/>
              <a:gd name="connsiteX4" fmla="*/ 771525 w 806450"/>
              <a:gd name="connsiteY4" fmla="*/ 473075 h 850900"/>
              <a:gd name="connsiteX5" fmla="*/ 647700 w 806450"/>
              <a:gd name="connsiteY5" fmla="*/ 577850 h 850900"/>
              <a:gd name="connsiteX6" fmla="*/ 244475 w 806450"/>
              <a:gd name="connsiteY6" fmla="*/ 850900 h 850900"/>
              <a:gd name="connsiteX7" fmla="*/ 19050 w 806450"/>
              <a:gd name="connsiteY7" fmla="*/ 501650 h 850900"/>
              <a:gd name="connsiteX8" fmla="*/ 0 w 806450"/>
              <a:gd name="connsiteY8" fmla="*/ 460375 h 850900"/>
              <a:gd name="connsiteX9" fmla="*/ 196850 w 806450"/>
              <a:gd name="connsiteY9" fmla="*/ 123825 h 850900"/>
              <a:gd name="connsiteX10" fmla="*/ 374650 w 806450"/>
              <a:gd name="connsiteY10" fmla="*/ 41275 h 850900"/>
              <a:gd name="connsiteX11" fmla="*/ 454025 w 806450"/>
              <a:gd name="connsiteY11" fmla="*/ 0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6450" h="850900">
                <a:moveTo>
                  <a:pt x="454025" y="0"/>
                </a:moveTo>
                <a:lnTo>
                  <a:pt x="501650" y="60325"/>
                </a:lnTo>
                <a:lnTo>
                  <a:pt x="679450" y="184150"/>
                </a:lnTo>
                <a:lnTo>
                  <a:pt x="806450" y="196850"/>
                </a:lnTo>
                <a:lnTo>
                  <a:pt x="771525" y="473075"/>
                </a:lnTo>
                <a:lnTo>
                  <a:pt x="647700" y="577850"/>
                </a:lnTo>
                <a:lnTo>
                  <a:pt x="244475" y="850900"/>
                </a:lnTo>
                <a:lnTo>
                  <a:pt x="19050" y="501650"/>
                </a:lnTo>
                <a:lnTo>
                  <a:pt x="0" y="460375"/>
                </a:lnTo>
                <a:lnTo>
                  <a:pt x="196850" y="123825"/>
                </a:lnTo>
                <a:lnTo>
                  <a:pt x="374650" y="41275"/>
                </a:lnTo>
                <a:lnTo>
                  <a:pt x="454025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  <a:alpha val="50000"/>
            </a:schemeClr>
          </a:solidFill>
          <a:ln w="12700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ym typeface="+mn-ea"/>
            </a:endParaRPr>
          </a:p>
        </p:txBody>
      </p:sp>
      <p:sp>
        <p:nvSpPr>
          <p:cNvPr id="2" name="TextBox 200"/>
          <p:cNvSpPr txBox="1"/>
          <p:nvPr/>
        </p:nvSpPr>
        <p:spPr>
          <a:xfrm>
            <a:off x="612775" y="260350"/>
            <a:ext cx="311785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altLang="zh-CN" sz="2000" dirty="0">
                <a:latin typeface="微软雅黑" panose="020B0503020204020204" pitchFamily="34" charset="-122"/>
              </a:rPr>
              <a:t>[</a:t>
            </a:r>
            <a:r>
              <a:rPr lang="zh-CN" altLang="en-US" sz="2000" dirty="0">
                <a:latin typeface="+mn-lt"/>
                <a:ea typeface="+mn-ea"/>
                <a:cs typeface="+mn-ea"/>
              </a:rPr>
              <a:t>不利因素</a:t>
            </a:r>
            <a:r>
              <a:rPr lang="en-US" altLang="zh-CN" sz="2000" dirty="0">
                <a:latin typeface="微软雅黑" panose="020B0503020204020204" pitchFamily="34" charset="-122"/>
              </a:rPr>
              <a:t>]</a:t>
            </a:r>
            <a:endParaRPr lang="en-US" altLang="zh-CN" sz="2000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ea"/>
            </a:endParaRPr>
          </a:p>
          <a:p>
            <a:pPr defTabSz="11734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5" name="TextBox 202"/>
          <p:cNvSpPr txBox="1"/>
          <p:nvPr/>
        </p:nvSpPr>
        <p:spPr>
          <a:xfrm>
            <a:off x="637350" y="1378857"/>
            <a:ext cx="41668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b="0" dirty="0"/>
              <a:t>不利因素：</a:t>
            </a:r>
            <a:endParaRPr lang="en-US" altLang="zh-CN" b="0" dirty="0"/>
          </a:p>
          <a:p>
            <a:pPr>
              <a:lnSpc>
                <a:spcPct val="150000"/>
              </a:lnSpc>
            </a:pPr>
            <a:r>
              <a:rPr lang="en-US" altLang="zh-CN" b="0" dirty="0"/>
              <a:t>      1. </a:t>
            </a:r>
            <a:r>
              <a:rPr lang="zh-CN" altLang="en-US" b="0" dirty="0"/>
              <a:t>林地右上侧较区内高差较大，对住宅有一定遮挡影响；</a:t>
            </a:r>
            <a:endParaRPr lang="en-US" altLang="zh-CN" b="0" dirty="0"/>
          </a:p>
          <a:p>
            <a:pPr>
              <a:lnSpc>
                <a:spcPct val="150000"/>
              </a:lnSpc>
            </a:pPr>
            <a:r>
              <a:rPr lang="en-US" altLang="zh-CN" b="0" dirty="0"/>
              <a:t>      2. </a:t>
            </a:r>
            <a:r>
              <a:rPr lang="zh-CN" altLang="en-US" b="0" dirty="0"/>
              <a:t>林地右下侧地势低洼；</a:t>
            </a:r>
            <a:endParaRPr lang="en-US" altLang="zh-CN" b="0" dirty="0"/>
          </a:p>
          <a:p>
            <a:pPr>
              <a:lnSpc>
                <a:spcPct val="150000"/>
              </a:lnSpc>
            </a:pPr>
            <a:r>
              <a:rPr lang="en-US" altLang="zh-CN" b="0" dirty="0"/>
              <a:t>      3. </a:t>
            </a:r>
            <a:r>
              <a:rPr lang="zh-CN" altLang="en-US" b="0" dirty="0"/>
              <a:t>住宅首层配套对二层住宅有一定影响，目前未售，后期将和业主沟通后再做销售。</a:t>
            </a:r>
            <a:endParaRPr lang="en-US" altLang="zh-CN" b="0" dirty="0"/>
          </a:p>
          <a:p>
            <a:pPr algn="l"/>
            <a:endParaRPr lang="en-US" altLang="zh-CN" b="0" dirty="0"/>
          </a:p>
          <a:p>
            <a:pPr algn="l"/>
            <a:r>
              <a:rPr lang="en-US" altLang="zh-CN" b="0" dirty="0"/>
              <a:t>      4.</a:t>
            </a:r>
            <a:r>
              <a:rPr lang="zh-CN" altLang="en-US" b="0" dirty="0"/>
              <a:t>保留林地对</a:t>
            </a:r>
            <a:r>
              <a:rPr lang="en-US" altLang="zh-CN" b="0" dirty="0"/>
              <a:t>01-17#</a:t>
            </a:r>
            <a:r>
              <a:rPr lang="zh-CN" altLang="en-US" b="0" dirty="0"/>
              <a:t>首层两户日照影响</a:t>
            </a:r>
          </a:p>
          <a:p>
            <a:pPr algn="l"/>
            <a:r>
              <a:rPr lang="zh-CN" altLang="en-US" b="0" dirty="0"/>
              <a:t>由</a:t>
            </a:r>
            <a:r>
              <a:rPr lang="en-US" altLang="zh-CN" b="0" dirty="0"/>
              <a:t>5</a:t>
            </a:r>
            <a:r>
              <a:rPr lang="zh-CN" altLang="en-US" b="0" dirty="0"/>
              <a:t>个小时减少到</a:t>
            </a:r>
            <a:r>
              <a:rPr lang="en-US" altLang="zh-CN" b="0" dirty="0"/>
              <a:t>3</a:t>
            </a:r>
            <a:r>
              <a:rPr lang="zh-CN" altLang="en-US" b="0" dirty="0"/>
              <a:t>个小时、对</a:t>
            </a:r>
            <a:r>
              <a:rPr lang="en-US" altLang="zh-CN" b="0" dirty="0"/>
              <a:t>01-18#</a:t>
            </a:r>
            <a:r>
              <a:rPr lang="zh-CN" altLang="en-US" b="0" dirty="0"/>
              <a:t>首层一</a:t>
            </a:r>
          </a:p>
          <a:p>
            <a:pPr algn="l"/>
            <a:r>
              <a:rPr lang="zh-CN" altLang="en-US" b="0" dirty="0"/>
              <a:t>户日照影响由</a:t>
            </a:r>
            <a:r>
              <a:rPr lang="en-US" altLang="zh-CN" b="0" dirty="0"/>
              <a:t>3</a:t>
            </a:r>
            <a:r>
              <a:rPr lang="zh-CN" altLang="en-US" b="0" dirty="0"/>
              <a:t>个小时减少到</a:t>
            </a:r>
            <a:r>
              <a:rPr lang="en-US" altLang="zh-CN" b="0" dirty="0"/>
              <a:t>2</a:t>
            </a:r>
            <a:r>
              <a:rPr lang="zh-CN" altLang="en-US" b="0" dirty="0"/>
              <a:t>个小时，</a:t>
            </a:r>
          </a:p>
          <a:p>
            <a:pPr algn="l"/>
            <a:r>
              <a:rPr lang="zh-CN" altLang="en-US" b="0" dirty="0"/>
              <a:t>满足《城市居住区规划设计标准  GB50180-2018》中住宅建筑日照标准。</a:t>
            </a:r>
            <a:endParaRPr lang="en-US" altLang="zh-CN" b="0" dirty="0"/>
          </a:p>
          <a:p>
            <a:pPr algn="l"/>
            <a:endParaRPr lang="en-US" altLang="zh-CN" b="0" dirty="0"/>
          </a:p>
          <a:p>
            <a:pPr algn="l"/>
            <a:r>
              <a:rPr lang="en-US" altLang="zh-CN" b="0" dirty="0"/>
              <a:t>      5.</a:t>
            </a:r>
            <a:r>
              <a:rPr lang="zh-CN" altLang="en-US" b="0" dirty="0"/>
              <a:t>因保留林地造成总建筑面积减少</a:t>
            </a:r>
            <a:r>
              <a:rPr lang="en-US" altLang="zh-CN" b="0" dirty="0"/>
              <a:t>1100</a:t>
            </a:r>
            <a:r>
              <a:rPr lang="zh-CN" altLang="en-US" b="0" dirty="0"/>
              <a:t>㎡，故相应调整配套用房面积。 </a:t>
            </a:r>
            <a:endParaRPr lang="en-US" altLang="zh-CN" b="0" dirty="0"/>
          </a:p>
          <a:p>
            <a:pPr>
              <a:lnSpc>
                <a:spcPct val="150000"/>
              </a:lnSpc>
            </a:pPr>
            <a:r>
              <a:rPr lang="en-US" altLang="zh-CN" b="0" dirty="0"/>
              <a:t>    </a:t>
            </a:r>
          </a:p>
          <a:p>
            <a:pPr>
              <a:lnSpc>
                <a:spcPct val="150000"/>
              </a:lnSpc>
            </a:pPr>
            <a:endParaRPr lang="zh-CN" altLang="en-US" b="0" dirty="0"/>
          </a:p>
        </p:txBody>
      </p:sp>
      <p:sp>
        <p:nvSpPr>
          <p:cNvPr id="16" name="TextBox 202"/>
          <p:cNvSpPr txBox="1"/>
          <p:nvPr/>
        </p:nvSpPr>
        <p:spPr>
          <a:xfrm>
            <a:off x="12580037" y="9825525"/>
            <a:ext cx="170202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b="0" dirty="0"/>
              <a:t>调整后方案总图</a:t>
            </a:r>
            <a:endParaRPr lang="zh-CN" altLang="zh-CN" b="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8214978" y="6059286"/>
            <a:ext cx="472300" cy="407978"/>
            <a:chOff x="2755335" y="6663957"/>
            <a:chExt cx="430498" cy="371869"/>
          </a:xfrm>
          <a:solidFill>
            <a:srgbClr val="7030A0"/>
          </a:solidFill>
        </p:grpSpPr>
        <p:sp>
          <p:nvSpPr>
            <p:cNvPr id="19" name="矩形 18"/>
            <p:cNvSpPr/>
            <p:nvPr/>
          </p:nvSpPr>
          <p:spPr>
            <a:xfrm rot="18556454">
              <a:off x="2768527" y="6650765"/>
              <a:ext cx="175514" cy="201898"/>
            </a:xfrm>
            <a:prstGeom prst="rect">
              <a:avLst/>
            </a:prstGeom>
            <a:grpFill/>
            <a:ln w="15875" cmpd="sng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ym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556454">
              <a:off x="2997127" y="6847120"/>
              <a:ext cx="175514" cy="201898"/>
            </a:xfrm>
            <a:prstGeom prst="rect">
              <a:avLst/>
            </a:prstGeom>
            <a:grpFill/>
            <a:ln w="15875" cmpd="sng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008157" y="6695029"/>
            <a:ext cx="472300" cy="407978"/>
            <a:chOff x="2755335" y="6663957"/>
            <a:chExt cx="430498" cy="371869"/>
          </a:xfrm>
          <a:solidFill>
            <a:srgbClr val="7030A0"/>
          </a:solidFill>
        </p:grpSpPr>
        <p:sp>
          <p:nvSpPr>
            <p:cNvPr id="22" name="矩形 21"/>
            <p:cNvSpPr/>
            <p:nvPr/>
          </p:nvSpPr>
          <p:spPr>
            <a:xfrm rot="18556454">
              <a:off x="2768527" y="6650765"/>
              <a:ext cx="175514" cy="201898"/>
            </a:xfrm>
            <a:prstGeom prst="rect">
              <a:avLst/>
            </a:prstGeom>
            <a:grpFill/>
            <a:ln w="15875" cmpd="sng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ym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556454">
              <a:off x="2997127" y="6847120"/>
              <a:ext cx="175514" cy="201898"/>
            </a:xfrm>
            <a:prstGeom prst="rect">
              <a:avLst/>
            </a:prstGeom>
            <a:grpFill/>
            <a:ln w="15875" cmpd="sng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ym typeface="+mn-ea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 flipH="1">
            <a:off x="6076431" y="6411081"/>
            <a:ext cx="2404647" cy="0"/>
          </a:xfrm>
          <a:prstGeom prst="line">
            <a:avLst/>
          </a:prstGeom>
          <a:ln w="12700"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 flipH="1">
            <a:off x="6076431" y="6127625"/>
            <a:ext cx="1289178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物业用房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655653" y="5738719"/>
            <a:ext cx="199297" cy="199297"/>
          </a:xfrm>
          <a:prstGeom prst="ellipse">
            <a:avLst/>
          </a:prstGeom>
          <a:solidFill>
            <a:srgbClr val="FF0000"/>
          </a:solidFill>
          <a:ln w="15875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+mn-ea"/>
                <a:sym typeface="+mn-ea"/>
              </a:rPr>
              <a:t>1</a:t>
            </a:r>
            <a:endParaRPr lang="zh-CN" altLang="en-US" sz="1600" dirty="0">
              <a:latin typeface="+mn-ea"/>
              <a:sym typeface="+mn-ea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8312150" y="6597039"/>
            <a:ext cx="199297" cy="199297"/>
          </a:xfrm>
          <a:prstGeom prst="ellipse">
            <a:avLst/>
          </a:prstGeom>
          <a:solidFill>
            <a:srgbClr val="FF0000"/>
          </a:solidFill>
          <a:ln w="15875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+mn-ea"/>
                <a:sym typeface="+mn-ea"/>
              </a:rPr>
              <a:t>2</a:t>
            </a:r>
            <a:endParaRPr lang="zh-CN" altLang="en-US" sz="1600" dirty="0">
              <a:latin typeface="+mn-ea"/>
              <a:sym typeface="+mn-ea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330692" y="6151096"/>
            <a:ext cx="199297" cy="199297"/>
          </a:xfrm>
          <a:prstGeom prst="ellipse">
            <a:avLst/>
          </a:prstGeom>
          <a:solidFill>
            <a:srgbClr val="FF0000"/>
          </a:solidFill>
          <a:ln w="15875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+mn-ea"/>
                <a:sym typeface="+mn-ea"/>
              </a:rPr>
              <a:t>3</a:t>
            </a:r>
            <a:endParaRPr lang="zh-CN" altLang="en-US" sz="1600" dirty="0">
              <a:latin typeface="+mn-ea"/>
              <a:sym typeface="+mn-ea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8670253" y="7255101"/>
            <a:ext cx="199297" cy="199297"/>
          </a:xfrm>
          <a:prstGeom prst="ellipse">
            <a:avLst/>
          </a:prstGeom>
          <a:solidFill>
            <a:srgbClr val="FF0000"/>
          </a:solidFill>
          <a:ln w="15875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+mn-ea"/>
                <a:sym typeface="+mn-ea"/>
              </a:rPr>
              <a:t>5</a:t>
            </a:r>
            <a:endParaRPr lang="zh-CN" altLang="en-US" sz="1600" dirty="0">
              <a:latin typeface="+mn-ea"/>
              <a:sym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123373" y="6807431"/>
            <a:ext cx="199297" cy="199297"/>
          </a:xfrm>
          <a:prstGeom prst="ellipse">
            <a:avLst/>
          </a:prstGeom>
          <a:solidFill>
            <a:srgbClr val="FF0000"/>
          </a:solidFill>
          <a:ln w="15875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+mn-ea"/>
                <a:sym typeface="+mn-ea"/>
              </a:rPr>
              <a:t>3</a:t>
            </a:r>
            <a:endParaRPr lang="zh-CN" altLang="en-US" sz="1600" dirty="0">
              <a:latin typeface="+mn-ea"/>
              <a:sym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562725" y="6982937"/>
            <a:ext cx="1749425" cy="0"/>
          </a:xfrm>
          <a:prstGeom prst="line">
            <a:avLst/>
          </a:prstGeom>
          <a:ln w="12700"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 flipH="1">
            <a:off x="6475243" y="6698951"/>
            <a:ext cx="1289178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地势低洼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809276" y="5539422"/>
            <a:ext cx="199297" cy="199297"/>
          </a:xfrm>
          <a:prstGeom prst="ellipse">
            <a:avLst/>
          </a:prstGeom>
          <a:solidFill>
            <a:srgbClr val="FF0000"/>
          </a:solidFill>
          <a:ln w="15875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+mn-ea"/>
                <a:sym typeface="+mn-ea"/>
              </a:rPr>
              <a:t>4</a:t>
            </a:r>
            <a:endParaRPr lang="zh-CN" altLang="en-US" sz="1600" dirty="0">
              <a:latin typeface="+mn-ea"/>
              <a:sym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278754" y="5066347"/>
            <a:ext cx="199297" cy="199297"/>
          </a:xfrm>
          <a:prstGeom prst="ellipse">
            <a:avLst/>
          </a:prstGeom>
          <a:solidFill>
            <a:srgbClr val="FF0000"/>
          </a:solidFill>
          <a:ln w="15875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+mn-ea"/>
                <a:sym typeface="+mn-ea"/>
              </a:rPr>
              <a:t>4</a:t>
            </a:r>
            <a:endParaRPr lang="zh-CN" altLang="en-US" sz="1600" dirty="0">
              <a:latin typeface="+mn-ea"/>
              <a:sym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992372" y="5147403"/>
            <a:ext cx="199297" cy="199297"/>
          </a:xfrm>
          <a:prstGeom prst="ellipse">
            <a:avLst/>
          </a:prstGeom>
          <a:solidFill>
            <a:srgbClr val="FF0000"/>
          </a:solidFill>
          <a:ln w="15875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+mn-ea"/>
                <a:sym typeface="+mn-ea"/>
              </a:rPr>
              <a:t>4</a:t>
            </a:r>
            <a:endParaRPr lang="zh-CN" altLang="en-US" sz="1600" dirty="0">
              <a:latin typeface="+mn-ea"/>
              <a:sym typeface="+mn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881974" y="5333682"/>
            <a:ext cx="199297" cy="199297"/>
          </a:xfrm>
          <a:prstGeom prst="ellipse">
            <a:avLst/>
          </a:prstGeom>
          <a:solidFill>
            <a:srgbClr val="FF0000"/>
          </a:solidFill>
          <a:ln w="15875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+mn-ea"/>
                <a:sym typeface="+mn-ea"/>
              </a:rPr>
              <a:t>1</a:t>
            </a:r>
            <a:endParaRPr lang="zh-CN" altLang="en-US" sz="1600" dirty="0"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游戏机&#10;&#10;描述已自动生成"/>
          <p:cNvPicPr>
            <a:picLocks noChangeAspect="1"/>
          </p:cNvPicPr>
          <p:nvPr/>
        </p:nvPicPr>
        <p:blipFill rotWithShape="1">
          <a:blip r:embed="rId3"/>
          <a:srcRect l="26291" t="7241" r="17932" b="45742"/>
          <a:stretch>
            <a:fillRect/>
          </a:stretch>
        </p:blipFill>
        <p:spPr>
          <a:xfrm>
            <a:off x="11189301" y="7345323"/>
            <a:ext cx="3208542" cy="2905880"/>
          </a:xfrm>
          <a:prstGeom prst="rect">
            <a:avLst/>
          </a:prstGeom>
        </p:spPr>
      </p:pic>
      <p:sp>
        <p:nvSpPr>
          <p:cNvPr id="14" name="任意多边形 13" hidden="1"/>
          <p:cNvSpPr/>
          <p:nvPr/>
        </p:nvSpPr>
        <p:spPr>
          <a:xfrm>
            <a:off x="7972425" y="6096000"/>
            <a:ext cx="504825" cy="704850"/>
          </a:xfrm>
          <a:custGeom>
            <a:avLst/>
            <a:gdLst>
              <a:gd name="connsiteX0" fmla="*/ 0 w 504825"/>
              <a:gd name="connsiteY0" fmla="*/ 304800 h 709612"/>
              <a:gd name="connsiteX1" fmla="*/ 211931 w 504825"/>
              <a:gd name="connsiteY1" fmla="*/ 0 h 709612"/>
              <a:gd name="connsiteX2" fmla="*/ 497681 w 504825"/>
              <a:gd name="connsiteY2" fmla="*/ 228600 h 709612"/>
              <a:gd name="connsiteX3" fmla="*/ 452438 w 504825"/>
              <a:gd name="connsiteY3" fmla="*/ 292893 h 709612"/>
              <a:gd name="connsiteX4" fmla="*/ 504825 w 504825"/>
              <a:gd name="connsiteY4" fmla="*/ 326231 h 709612"/>
              <a:gd name="connsiteX5" fmla="*/ 197644 w 504825"/>
              <a:gd name="connsiteY5" fmla="*/ 709612 h 709612"/>
              <a:gd name="connsiteX6" fmla="*/ 104775 w 504825"/>
              <a:gd name="connsiteY6" fmla="*/ 633412 h 709612"/>
              <a:gd name="connsiteX7" fmla="*/ 216694 w 504825"/>
              <a:gd name="connsiteY7" fmla="*/ 469106 h 709612"/>
              <a:gd name="connsiteX8" fmla="*/ 0 w 504825"/>
              <a:gd name="connsiteY8" fmla="*/ 304800 h 709612"/>
              <a:gd name="connsiteX0-1" fmla="*/ 0 w 504825"/>
              <a:gd name="connsiteY0-2" fmla="*/ 300038 h 704850"/>
              <a:gd name="connsiteX1-3" fmla="*/ 219074 w 504825"/>
              <a:gd name="connsiteY1-4" fmla="*/ 0 h 704850"/>
              <a:gd name="connsiteX2-5" fmla="*/ 497681 w 504825"/>
              <a:gd name="connsiteY2-6" fmla="*/ 223838 h 704850"/>
              <a:gd name="connsiteX3-7" fmla="*/ 452438 w 504825"/>
              <a:gd name="connsiteY3-8" fmla="*/ 288131 h 704850"/>
              <a:gd name="connsiteX4-9" fmla="*/ 504825 w 504825"/>
              <a:gd name="connsiteY4-10" fmla="*/ 321469 h 704850"/>
              <a:gd name="connsiteX5-11" fmla="*/ 197644 w 504825"/>
              <a:gd name="connsiteY5-12" fmla="*/ 704850 h 704850"/>
              <a:gd name="connsiteX6-13" fmla="*/ 104775 w 504825"/>
              <a:gd name="connsiteY6-14" fmla="*/ 628650 h 704850"/>
              <a:gd name="connsiteX7-15" fmla="*/ 216694 w 504825"/>
              <a:gd name="connsiteY7-16" fmla="*/ 464344 h 704850"/>
              <a:gd name="connsiteX8-17" fmla="*/ 0 w 504825"/>
              <a:gd name="connsiteY8-18" fmla="*/ 300038 h 7048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504825" h="704850">
                <a:moveTo>
                  <a:pt x="0" y="300038"/>
                </a:moveTo>
                <a:lnTo>
                  <a:pt x="219074" y="0"/>
                </a:lnTo>
                <a:lnTo>
                  <a:pt x="497681" y="223838"/>
                </a:lnTo>
                <a:lnTo>
                  <a:pt x="452438" y="288131"/>
                </a:lnTo>
                <a:lnTo>
                  <a:pt x="504825" y="321469"/>
                </a:lnTo>
                <a:lnTo>
                  <a:pt x="197644" y="704850"/>
                </a:lnTo>
                <a:lnTo>
                  <a:pt x="104775" y="628650"/>
                </a:lnTo>
                <a:lnTo>
                  <a:pt x="216694" y="464344"/>
                </a:lnTo>
                <a:lnTo>
                  <a:pt x="0" y="300038"/>
                </a:lnTo>
                <a:close/>
              </a:path>
            </a:pathLst>
          </a:custGeom>
          <a:solidFill>
            <a:srgbClr val="E96682"/>
          </a:solidFill>
          <a:ln w="3175" cmpd="sng">
            <a:solidFill>
              <a:schemeClr val="bg1">
                <a:alpha val="9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788160"/>
            <a:endParaRPr lang="zh-CN" altLang="en-US" sz="2180" dirty="0">
              <a:cs typeface="+mn-ea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1299985" y="8889556"/>
            <a:ext cx="1234850" cy="702418"/>
            <a:chOff x="691" y="8750"/>
            <a:chExt cx="4775" cy="2716"/>
          </a:xfrm>
        </p:grpSpPr>
        <p:grpSp>
          <p:nvGrpSpPr>
            <p:cNvPr id="38" name="组合 37"/>
            <p:cNvGrpSpPr/>
            <p:nvPr/>
          </p:nvGrpSpPr>
          <p:grpSpPr>
            <a:xfrm rot="2460000">
              <a:off x="691" y="8811"/>
              <a:ext cx="4696" cy="1425"/>
              <a:chOff x="9644" y="4535"/>
              <a:chExt cx="4696" cy="1425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13874" y="4535"/>
                <a:ext cx="466" cy="13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>
                    <a:solidFill>
                      <a:srgbClr val="C00000"/>
                    </a:solidFill>
                  </a:rPr>
                  <a:t>2</a:t>
                </a: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 flipH="1">
                <a:off x="9725" y="4662"/>
                <a:ext cx="555" cy="225"/>
              </a:xfrm>
              <a:custGeom>
                <a:avLst/>
                <a:gdLst>
                  <a:gd name="connisteX0" fmla="*/ 0 w 352425"/>
                  <a:gd name="connsiteY0" fmla="*/ 0 h 142875"/>
                  <a:gd name="connisteX1" fmla="*/ 352425 w 352425"/>
                  <a:gd name="connsiteY1" fmla="*/ 0 h 142875"/>
                  <a:gd name="connisteX2" fmla="*/ 352425 w 352425"/>
                  <a:gd name="connsiteY2" fmla="*/ 142875 h 14287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</a:cxnLst>
                <a:rect l="l" t="t" r="r" b="b"/>
                <a:pathLst>
                  <a:path w="352425" h="142875">
                    <a:moveTo>
                      <a:pt x="0" y="0"/>
                    </a:moveTo>
                    <a:lnTo>
                      <a:pt x="352425" y="0"/>
                    </a:lnTo>
                    <a:lnTo>
                      <a:pt x="352425" y="142875"/>
                    </a:lnTo>
                  </a:path>
                </a:pathLst>
              </a:custGeom>
              <a:ln w="254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3730" y="4662"/>
                <a:ext cx="555" cy="225"/>
              </a:xfrm>
              <a:custGeom>
                <a:avLst/>
                <a:gdLst>
                  <a:gd name="connisteX0" fmla="*/ 0 w 352425"/>
                  <a:gd name="connsiteY0" fmla="*/ 0 h 142875"/>
                  <a:gd name="connisteX1" fmla="*/ 352425 w 352425"/>
                  <a:gd name="connsiteY1" fmla="*/ 0 h 142875"/>
                  <a:gd name="connisteX2" fmla="*/ 352425 w 352425"/>
                  <a:gd name="connsiteY2" fmla="*/ 142875 h 14287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</a:cxnLst>
                <a:rect l="l" t="t" r="r" b="b"/>
                <a:pathLst>
                  <a:path w="352425" h="142875">
                    <a:moveTo>
                      <a:pt x="0" y="0"/>
                    </a:moveTo>
                    <a:lnTo>
                      <a:pt x="352425" y="0"/>
                    </a:lnTo>
                    <a:lnTo>
                      <a:pt x="352425" y="142875"/>
                    </a:lnTo>
                  </a:path>
                </a:pathLst>
              </a:custGeom>
              <a:ln w="254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ym typeface="+mn-ea"/>
                </a:endParaRPr>
              </a:p>
            </p:txBody>
          </p:sp>
          <p:cxnSp>
            <p:nvCxnSpPr>
              <p:cNvPr id="26" name="直接连接符 25"/>
              <p:cNvCxnSpPr>
                <a:stCxn id="24" idx="0"/>
                <a:endCxn id="25" idx="0"/>
              </p:cNvCxnSpPr>
              <p:nvPr/>
            </p:nvCxnSpPr>
            <p:spPr>
              <a:xfrm>
                <a:off x="10280" y="4662"/>
                <a:ext cx="3450" cy="0"/>
              </a:xfrm>
              <a:prstGeom prst="line">
                <a:avLst/>
              </a:prstGeom>
              <a:ln w="25400"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本框 27"/>
              <p:cNvSpPr txBox="1"/>
              <p:nvPr/>
            </p:nvSpPr>
            <p:spPr>
              <a:xfrm>
                <a:off x="9644" y="4535"/>
                <a:ext cx="466" cy="1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>
                    <a:solidFill>
                      <a:srgbClr val="C00000"/>
                    </a:solidFill>
                  </a:rPr>
                  <a:t>2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18360000">
              <a:off x="3310" y="9310"/>
              <a:ext cx="2716" cy="1596"/>
              <a:chOff x="9629" y="4535"/>
              <a:chExt cx="2716" cy="1596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1879" y="4535"/>
                <a:ext cx="466" cy="13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>
                    <a:solidFill>
                      <a:srgbClr val="C00000"/>
                    </a:solidFill>
                  </a:rPr>
                  <a:t>1</a:t>
                </a: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flipH="1">
                <a:off x="9725" y="4662"/>
                <a:ext cx="555" cy="225"/>
              </a:xfrm>
              <a:custGeom>
                <a:avLst/>
                <a:gdLst>
                  <a:gd name="connisteX0" fmla="*/ 0 w 352425"/>
                  <a:gd name="connsiteY0" fmla="*/ 0 h 142875"/>
                  <a:gd name="connisteX1" fmla="*/ 352425 w 352425"/>
                  <a:gd name="connsiteY1" fmla="*/ 0 h 142875"/>
                  <a:gd name="connisteX2" fmla="*/ 352425 w 352425"/>
                  <a:gd name="connsiteY2" fmla="*/ 142875 h 14287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</a:cxnLst>
                <a:rect l="l" t="t" r="r" b="b"/>
                <a:pathLst>
                  <a:path w="352425" h="142875">
                    <a:moveTo>
                      <a:pt x="0" y="0"/>
                    </a:moveTo>
                    <a:lnTo>
                      <a:pt x="352425" y="0"/>
                    </a:lnTo>
                    <a:lnTo>
                      <a:pt x="352425" y="142875"/>
                    </a:lnTo>
                  </a:path>
                </a:pathLst>
              </a:custGeom>
              <a:ln w="254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11720" y="4662"/>
                <a:ext cx="555" cy="225"/>
              </a:xfrm>
              <a:custGeom>
                <a:avLst/>
                <a:gdLst>
                  <a:gd name="connisteX0" fmla="*/ 0 w 352425"/>
                  <a:gd name="connsiteY0" fmla="*/ 0 h 142875"/>
                  <a:gd name="connisteX1" fmla="*/ 352425 w 352425"/>
                  <a:gd name="connsiteY1" fmla="*/ 0 h 142875"/>
                  <a:gd name="connisteX2" fmla="*/ 352425 w 352425"/>
                  <a:gd name="connsiteY2" fmla="*/ 142875 h 142875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</a:cxnLst>
                <a:rect l="l" t="t" r="r" b="b"/>
                <a:pathLst>
                  <a:path w="352425" h="142875">
                    <a:moveTo>
                      <a:pt x="0" y="0"/>
                    </a:moveTo>
                    <a:lnTo>
                      <a:pt x="352425" y="0"/>
                    </a:lnTo>
                    <a:lnTo>
                      <a:pt x="352425" y="142875"/>
                    </a:lnTo>
                  </a:path>
                </a:pathLst>
              </a:custGeom>
              <a:ln w="254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ym typeface="+mn-ea"/>
                </a:endParaRPr>
              </a:p>
            </p:txBody>
          </p:sp>
          <p:cxnSp>
            <p:nvCxnSpPr>
              <p:cNvPr id="36" name="直接连接符 35"/>
              <p:cNvCxnSpPr>
                <a:stCxn id="34" idx="0"/>
                <a:endCxn id="35" idx="0"/>
              </p:cNvCxnSpPr>
              <p:nvPr/>
            </p:nvCxnSpPr>
            <p:spPr>
              <a:xfrm>
                <a:off x="10280" y="4662"/>
                <a:ext cx="1440" cy="0"/>
              </a:xfrm>
              <a:prstGeom prst="line">
                <a:avLst/>
              </a:prstGeom>
              <a:ln w="25400"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文本框 36"/>
              <p:cNvSpPr txBox="1"/>
              <p:nvPr/>
            </p:nvSpPr>
            <p:spPr>
              <a:xfrm>
                <a:off x="9629" y="4535"/>
                <a:ext cx="466" cy="1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</p:grpSp>
      <p:pic>
        <p:nvPicPr>
          <p:cNvPr id="47" name="图片 46" descr="林地剖面 拷贝"/>
          <p:cNvPicPr>
            <a:picLocks noChangeAspect="1"/>
          </p:cNvPicPr>
          <p:nvPr/>
        </p:nvPicPr>
        <p:blipFill rotWithShape="1">
          <a:blip r:embed="rId4"/>
          <a:srcRect l="10247" t="33979" r="55352" b="32260"/>
          <a:stretch>
            <a:fillRect/>
          </a:stretch>
        </p:blipFill>
        <p:spPr>
          <a:xfrm>
            <a:off x="1836147" y="886988"/>
            <a:ext cx="6431744" cy="446174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788887" y="3283527"/>
            <a:ext cx="481149" cy="1001261"/>
          </a:xfrm>
          <a:prstGeom prst="rect">
            <a:avLst/>
          </a:prstGeom>
          <a:noFill/>
          <a:ln w="317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853413" y="5089799"/>
            <a:ext cx="13043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1-1</a:t>
            </a:r>
          </a:p>
        </p:txBody>
      </p:sp>
      <p:pic>
        <p:nvPicPr>
          <p:cNvPr id="11" name="图片 10" descr="图示, 工程绘图&#10;&#10;描述已自动生成"/>
          <p:cNvPicPr>
            <a:picLocks noChangeAspect="1"/>
          </p:cNvPicPr>
          <p:nvPr/>
        </p:nvPicPr>
        <p:blipFill rotWithShape="1">
          <a:blip r:embed="rId5"/>
          <a:srcRect t="14782" b="2259"/>
          <a:stretch>
            <a:fillRect/>
          </a:stretch>
        </p:blipFill>
        <p:spPr>
          <a:xfrm>
            <a:off x="8949259" y="1065331"/>
            <a:ext cx="3076725" cy="39257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任意多边形: 形状 16"/>
          <p:cNvSpPr/>
          <p:nvPr/>
        </p:nvSpPr>
        <p:spPr>
          <a:xfrm flipV="1">
            <a:off x="4270036" y="3727714"/>
            <a:ext cx="4679223" cy="553997"/>
          </a:xfrm>
          <a:custGeom>
            <a:avLst/>
            <a:gdLst>
              <a:gd name="connsiteX0" fmla="*/ 0 w 2119085"/>
              <a:gd name="connsiteY0" fmla="*/ 0 h 3875315"/>
              <a:gd name="connsiteX1" fmla="*/ 0 w 2119085"/>
              <a:gd name="connsiteY1" fmla="*/ 3875315 h 3875315"/>
              <a:gd name="connsiteX2" fmla="*/ 2119085 w 2119085"/>
              <a:gd name="connsiteY2" fmla="*/ 3875315 h 3875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9085" h="3875315">
                <a:moveTo>
                  <a:pt x="0" y="0"/>
                </a:moveTo>
                <a:lnTo>
                  <a:pt x="0" y="3875315"/>
                </a:lnTo>
                <a:lnTo>
                  <a:pt x="2119085" y="3875315"/>
                </a:lnTo>
              </a:path>
            </a:pathLst>
          </a:custGeom>
          <a:noFill/>
          <a:ln w="317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9340216" y="5097992"/>
            <a:ext cx="27656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1-1</a:t>
            </a:r>
            <a:r>
              <a:rPr lang="zh-CN" altLang="en-US" dirty="0">
                <a:latin typeface="+mj-ea"/>
                <a:ea typeface="+mj-ea"/>
              </a:rPr>
              <a:t>剖面放大图</a:t>
            </a:r>
            <a:endParaRPr lang="en-US" altLang="zh-CN" dirty="0"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401300" y="4422775"/>
            <a:ext cx="377825" cy="0"/>
          </a:xfrm>
          <a:prstGeom prst="line">
            <a:avLst/>
          </a:prstGeom>
          <a:ln w="25400">
            <a:solidFill>
              <a:srgbClr val="FF0000"/>
            </a:solidFill>
            <a:headEnd type="arrow" w="sm" len="med"/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0169831" y="4167028"/>
            <a:ext cx="27656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solidFill>
                  <a:srgbClr val="FF0000"/>
                </a:solidFill>
                <a:latin typeface="+mj-ea"/>
                <a:ea typeface="+mj-ea"/>
              </a:rPr>
              <a:t>0.6M--2M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678166" y="5535878"/>
            <a:ext cx="7823402" cy="4657194"/>
            <a:chOff x="1678166" y="5651990"/>
            <a:chExt cx="7823402" cy="4657194"/>
          </a:xfrm>
        </p:grpSpPr>
        <p:pic>
          <p:nvPicPr>
            <p:cNvPr id="48" name="图片 47" descr="林地剖面 拷贝"/>
            <p:cNvPicPr>
              <a:picLocks noChangeAspect="1"/>
            </p:cNvPicPr>
            <p:nvPr/>
          </p:nvPicPr>
          <p:blipFill>
            <a:blip r:embed="rId6">
              <a:grayscl/>
            </a:blip>
            <a:srcRect l="55014" t="30517" r="3138" b="34239"/>
            <a:stretch>
              <a:fillRect/>
            </a:stretch>
          </p:blipFill>
          <p:spPr>
            <a:xfrm>
              <a:off x="1678166" y="5651990"/>
              <a:ext cx="7823402" cy="4657194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 rot="16200000">
              <a:off x="7745017" y="8341516"/>
              <a:ext cx="129778" cy="101205"/>
            </a:xfrm>
            <a:prstGeom prst="rect">
              <a:avLst/>
            </a:prstGeom>
            <a:solidFill>
              <a:schemeClr val="bg1"/>
            </a:solidFill>
            <a:ln w="15875" cmpd="sng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10800000">
              <a:off x="7660779" y="8219968"/>
              <a:ext cx="307777" cy="3002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35</a:t>
              </a:r>
              <a:endParaRPr lang="zh-CN" altLang="en-US" sz="8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6200000">
              <a:off x="8065000" y="8352506"/>
              <a:ext cx="129778" cy="101205"/>
            </a:xfrm>
            <a:prstGeom prst="rect">
              <a:avLst/>
            </a:prstGeom>
            <a:solidFill>
              <a:schemeClr val="bg1"/>
            </a:solidFill>
            <a:ln w="15875" cmpd="sng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rot="10800000">
              <a:off x="7987905" y="8222947"/>
              <a:ext cx="307777" cy="3002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35</a:t>
              </a:r>
              <a:endParaRPr lang="zh-CN" altLang="en-US" sz="8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4592993" y="9885882"/>
            <a:ext cx="11295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2-2</a:t>
            </a:r>
          </a:p>
        </p:txBody>
      </p:sp>
      <p:sp>
        <p:nvSpPr>
          <p:cNvPr id="41" name="TextBox 200"/>
          <p:cNvSpPr txBox="1"/>
          <p:nvPr/>
        </p:nvSpPr>
        <p:spPr>
          <a:xfrm>
            <a:off x="612775" y="260350"/>
            <a:ext cx="311785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altLang="zh-CN" sz="2000" dirty="0">
                <a:latin typeface="微软雅黑" panose="020B0503020204020204" pitchFamily="34" charset="-122"/>
              </a:rPr>
              <a:t>[</a:t>
            </a:r>
            <a:r>
              <a:rPr lang="zh-CN" altLang="en-US" sz="2000" dirty="0">
                <a:latin typeface="+mn-lt"/>
                <a:ea typeface="+mn-ea"/>
                <a:cs typeface="+mn-ea"/>
              </a:rPr>
              <a:t>不利因素</a:t>
            </a:r>
            <a:r>
              <a:rPr lang="en-US" altLang="zh-CN" sz="2000" dirty="0">
                <a:latin typeface="微软雅黑" panose="020B0503020204020204" pitchFamily="34" charset="-122"/>
              </a:rPr>
              <a:t>]</a:t>
            </a:r>
            <a:endParaRPr lang="en-US" altLang="zh-CN" sz="2000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ea"/>
            </a:endParaRPr>
          </a:p>
          <a:p>
            <a:pPr defTabSz="11734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49" name="TextBox 200"/>
          <p:cNvSpPr txBox="1"/>
          <p:nvPr/>
        </p:nvSpPr>
        <p:spPr>
          <a:xfrm>
            <a:off x="612775" y="626756"/>
            <a:ext cx="31178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734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+mn-ea"/>
              </a:rPr>
              <a:t>林地剖面</a:t>
            </a:r>
            <a:endParaRPr lang="en-US" altLang="zh-CN" sz="1800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7109460" y="9330215"/>
            <a:ext cx="1158240" cy="286225"/>
          </a:xfrm>
          <a:custGeom>
            <a:avLst/>
            <a:gdLst>
              <a:gd name="connsiteX0" fmla="*/ 0 w 1158240"/>
              <a:gd name="connsiteY0" fmla="*/ 0 h 281940"/>
              <a:gd name="connsiteX1" fmla="*/ 335280 w 1158240"/>
              <a:gd name="connsiteY1" fmla="*/ 76200 h 281940"/>
              <a:gd name="connsiteX2" fmla="*/ 716280 w 1158240"/>
              <a:gd name="connsiteY2" fmla="*/ 99060 h 281940"/>
              <a:gd name="connsiteX3" fmla="*/ 906780 w 1158240"/>
              <a:gd name="connsiteY3" fmla="*/ 190500 h 281940"/>
              <a:gd name="connsiteX4" fmla="*/ 1112520 w 1158240"/>
              <a:gd name="connsiteY4" fmla="*/ 251460 h 281940"/>
              <a:gd name="connsiteX5" fmla="*/ 1158240 w 1158240"/>
              <a:gd name="connsiteY5" fmla="*/ 281940 h 281940"/>
              <a:gd name="connsiteX6" fmla="*/ 1158240 w 1158240"/>
              <a:gd name="connsiteY6" fmla="*/ 68580 h 281940"/>
              <a:gd name="connsiteX7" fmla="*/ 228600 w 1158240"/>
              <a:gd name="connsiteY7" fmla="*/ 45720 h 281940"/>
              <a:gd name="connsiteX8" fmla="*/ 228600 w 1158240"/>
              <a:gd name="connsiteY8" fmla="*/ 45720 h 281940"/>
              <a:gd name="connsiteX0-1" fmla="*/ 0 w 1158240"/>
              <a:gd name="connsiteY0-2" fmla="*/ 0 h 281940"/>
              <a:gd name="connsiteX1-3" fmla="*/ 335280 w 1158240"/>
              <a:gd name="connsiteY1-4" fmla="*/ 76200 h 281940"/>
              <a:gd name="connsiteX2-5" fmla="*/ 716280 w 1158240"/>
              <a:gd name="connsiteY2-6" fmla="*/ 99060 h 281940"/>
              <a:gd name="connsiteX3-7" fmla="*/ 906780 w 1158240"/>
              <a:gd name="connsiteY3-8" fmla="*/ 190500 h 281940"/>
              <a:gd name="connsiteX4-9" fmla="*/ 1112520 w 1158240"/>
              <a:gd name="connsiteY4-10" fmla="*/ 251460 h 281940"/>
              <a:gd name="connsiteX5-11" fmla="*/ 1158240 w 1158240"/>
              <a:gd name="connsiteY5-12" fmla="*/ 281940 h 281940"/>
              <a:gd name="connsiteX6-13" fmla="*/ 1151096 w 1158240"/>
              <a:gd name="connsiteY6-14" fmla="*/ 51911 h 281940"/>
              <a:gd name="connsiteX7-15" fmla="*/ 228600 w 1158240"/>
              <a:gd name="connsiteY7-16" fmla="*/ 45720 h 281940"/>
              <a:gd name="connsiteX8-17" fmla="*/ 228600 w 1158240"/>
              <a:gd name="connsiteY8-18" fmla="*/ 45720 h 281940"/>
              <a:gd name="connsiteX0-19" fmla="*/ 0 w 1158240"/>
              <a:gd name="connsiteY0-20" fmla="*/ 16192 h 298132"/>
              <a:gd name="connsiteX1-21" fmla="*/ 335280 w 1158240"/>
              <a:gd name="connsiteY1-22" fmla="*/ 92392 h 298132"/>
              <a:gd name="connsiteX2-23" fmla="*/ 716280 w 1158240"/>
              <a:gd name="connsiteY2-24" fmla="*/ 115252 h 298132"/>
              <a:gd name="connsiteX3-25" fmla="*/ 906780 w 1158240"/>
              <a:gd name="connsiteY3-26" fmla="*/ 206692 h 298132"/>
              <a:gd name="connsiteX4-27" fmla="*/ 1112520 w 1158240"/>
              <a:gd name="connsiteY4-28" fmla="*/ 267652 h 298132"/>
              <a:gd name="connsiteX5-29" fmla="*/ 1158240 w 1158240"/>
              <a:gd name="connsiteY5-30" fmla="*/ 298132 h 298132"/>
              <a:gd name="connsiteX6-31" fmla="*/ 1151096 w 1158240"/>
              <a:gd name="connsiteY6-32" fmla="*/ 68103 h 298132"/>
              <a:gd name="connsiteX7-33" fmla="*/ 228600 w 1158240"/>
              <a:gd name="connsiteY7-34" fmla="*/ 61912 h 298132"/>
              <a:gd name="connsiteX8-35" fmla="*/ 102393 w 1158240"/>
              <a:gd name="connsiteY8-36" fmla="*/ 0 h 298132"/>
              <a:gd name="connsiteX0-37" fmla="*/ 0 w 1158240"/>
              <a:gd name="connsiteY0-38" fmla="*/ 16192 h 298132"/>
              <a:gd name="connsiteX1-39" fmla="*/ 335280 w 1158240"/>
              <a:gd name="connsiteY1-40" fmla="*/ 92392 h 298132"/>
              <a:gd name="connsiteX2-41" fmla="*/ 716280 w 1158240"/>
              <a:gd name="connsiteY2-42" fmla="*/ 115252 h 298132"/>
              <a:gd name="connsiteX3-43" fmla="*/ 906780 w 1158240"/>
              <a:gd name="connsiteY3-44" fmla="*/ 206692 h 298132"/>
              <a:gd name="connsiteX4-45" fmla="*/ 1112520 w 1158240"/>
              <a:gd name="connsiteY4-46" fmla="*/ 267652 h 298132"/>
              <a:gd name="connsiteX5-47" fmla="*/ 1158240 w 1158240"/>
              <a:gd name="connsiteY5-48" fmla="*/ 298132 h 298132"/>
              <a:gd name="connsiteX6-49" fmla="*/ 1151096 w 1158240"/>
              <a:gd name="connsiteY6-50" fmla="*/ 68103 h 298132"/>
              <a:gd name="connsiteX7-51" fmla="*/ 266700 w 1158240"/>
              <a:gd name="connsiteY7-52" fmla="*/ 19049 h 298132"/>
              <a:gd name="connsiteX8-53" fmla="*/ 102393 w 1158240"/>
              <a:gd name="connsiteY8-54" fmla="*/ 0 h 298132"/>
              <a:gd name="connsiteX0-55" fmla="*/ 0 w 1158240"/>
              <a:gd name="connsiteY0-56" fmla="*/ 4285 h 286225"/>
              <a:gd name="connsiteX1-57" fmla="*/ 335280 w 1158240"/>
              <a:gd name="connsiteY1-58" fmla="*/ 80485 h 286225"/>
              <a:gd name="connsiteX2-59" fmla="*/ 716280 w 1158240"/>
              <a:gd name="connsiteY2-60" fmla="*/ 103345 h 286225"/>
              <a:gd name="connsiteX3-61" fmla="*/ 906780 w 1158240"/>
              <a:gd name="connsiteY3-62" fmla="*/ 194785 h 286225"/>
              <a:gd name="connsiteX4-63" fmla="*/ 1112520 w 1158240"/>
              <a:gd name="connsiteY4-64" fmla="*/ 255745 h 286225"/>
              <a:gd name="connsiteX5-65" fmla="*/ 1158240 w 1158240"/>
              <a:gd name="connsiteY5-66" fmla="*/ 286225 h 286225"/>
              <a:gd name="connsiteX6-67" fmla="*/ 1151096 w 1158240"/>
              <a:gd name="connsiteY6-68" fmla="*/ 56196 h 286225"/>
              <a:gd name="connsiteX7-69" fmla="*/ 266700 w 1158240"/>
              <a:gd name="connsiteY7-70" fmla="*/ 7142 h 286225"/>
              <a:gd name="connsiteX8-71" fmla="*/ 7143 w 1158240"/>
              <a:gd name="connsiteY8-72" fmla="*/ 0 h 286225"/>
              <a:gd name="connsiteX0-73" fmla="*/ 0 w 1158240"/>
              <a:gd name="connsiteY0-74" fmla="*/ 4285 h 286225"/>
              <a:gd name="connsiteX1-75" fmla="*/ 335280 w 1158240"/>
              <a:gd name="connsiteY1-76" fmla="*/ 80485 h 286225"/>
              <a:gd name="connsiteX2-77" fmla="*/ 716280 w 1158240"/>
              <a:gd name="connsiteY2-78" fmla="*/ 103345 h 286225"/>
              <a:gd name="connsiteX3-79" fmla="*/ 906780 w 1158240"/>
              <a:gd name="connsiteY3-80" fmla="*/ 194785 h 286225"/>
              <a:gd name="connsiteX4-81" fmla="*/ 1112520 w 1158240"/>
              <a:gd name="connsiteY4-82" fmla="*/ 255745 h 286225"/>
              <a:gd name="connsiteX5-83" fmla="*/ 1158240 w 1158240"/>
              <a:gd name="connsiteY5-84" fmla="*/ 286225 h 286225"/>
              <a:gd name="connsiteX6-85" fmla="*/ 1151096 w 1158240"/>
              <a:gd name="connsiteY6-86" fmla="*/ 56196 h 286225"/>
              <a:gd name="connsiteX7-87" fmla="*/ 266700 w 1158240"/>
              <a:gd name="connsiteY7-88" fmla="*/ 7142 h 286225"/>
              <a:gd name="connsiteX8-89" fmla="*/ 7143 w 1158240"/>
              <a:gd name="connsiteY8-90" fmla="*/ 0 h 286225"/>
              <a:gd name="connsiteX9" fmla="*/ 0 w 1158240"/>
              <a:gd name="connsiteY9" fmla="*/ 4285 h 2862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" y="connsiteY9"/>
              </a:cxn>
            </a:cxnLst>
            <a:rect l="l" t="t" r="r" b="b"/>
            <a:pathLst>
              <a:path w="1158240" h="286225">
                <a:moveTo>
                  <a:pt x="0" y="4285"/>
                </a:moveTo>
                <a:lnTo>
                  <a:pt x="335280" y="80485"/>
                </a:lnTo>
                <a:lnTo>
                  <a:pt x="716280" y="103345"/>
                </a:lnTo>
                <a:lnTo>
                  <a:pt x="906780" y="194785"/>
                </a:lnTo>
                <a:lnTo>
                  <a:pt x="1112520" y="255745"/>
                </a:lnTo>
                <a:lnTo>
                  <a:pt x="1158240" y="286225"/>
                </a:lnTo>
                <a:lnTo>
                  <a:pt x="1151096" y="56196"/>
                </a:lnTo>
                <a:lnTo>
                  <a:pt x="266700" y="7142"/>
                </a:lnTo>
                <a:lnTo>
                  <a:pt x="7143" y="0"/>
                </a:lnTo>
                <a:lnTo>
                  <a:pt x="0" y="428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  <a:alpha val="50000"/>
            </a:schemeClr>
          </a:solidFill>
          <a:ln w="12700" cmpd="sng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8180492" y="9497214"/>
            <a:ext cx="1863621" cy="0"/>
          </a:xfrm>
          <a:prstGeom prst="line">
            <a:avLst/>
          </a:prstGeom>
          <a:ln w="12700"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9435885" y="9289834"/>
            <a:ext cx="1302880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地势低洼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00"/>
          <p:cNvSpPr txBox="1"/>
          <p:nvPr/>
        </p:nvSpPr>
        <p:spPr>
          <a:xfrm>
            <a:off x="612775" y="626756"/>
            <a:ext cx="31178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1734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+mn-ea"/>
              </a:rPr>
              <a:t>日照分析对比</a:t>
            </a:r>
            <a:endParaRPr lang="en-US" altLang="zh-CN" sz="1800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5" name="TextBox 202"/>
          <p:cNvSpPr txBox="1"/>
          <p:nvPr/>
        </p:nvSpPr>
        <p:spPr>
          <a:xfrm>
            <a:off x="637349" y="1152708"/>
            <a:ext cx="13319951" cy="664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sz="1600" b="0" dirty="0"/>
              <a:t>按要求调整日照分析内容，充分考虑地形高差对建筑的影响，并增加林地及</a:t>
            </a:r>
            <a:r>
              <a:rPr lang="zh-CN" altLang="en-US" b="0" dirty="0"/>
              <a:t>地块南侧（二期）方案日照分析。</a:t>
            </a:r>
            <a:endParaRPr lang="en-US" altLang="zh-CN" b="0" dirty="0"/>
          </a:p>
          <a:p>
            <a:pPr>
              <a:lnSpc>
                <a:spcPct val="150000"/>
              </a:lnSpc>
            </a:pPr>
            <a:endParaRPr lang="zh-CN" altLang="zh-CN" b="0" dirty="0"/>
          </a:p>
        </p:txBody>
      </p:sp>
      <p:sp>
        <p:nvSpPr>
          <p:cNvPr id="14" name="TextBox 202"/>
          <p:cNvSpPr txBox="1"/>
          <p:nvPr/>
        </p:nvSpPr>
        <p:spPr>
          <a:xfrm>
            <a:off x="399755" y="2162959"/>
            <a:ext cx="3047444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b="0" dirty="0"/>
              <a:t>调整前方案日照图</a:t>
            </a:r>
            <a:endParaRPr lang="zh-CN" altLang="zh-CN" b="0" dirty="0"/>
          </a:p>
        </p:txBody>
      </p:sp>
      <p:sp>
        <p:nvSpPr>
          <p:cNvPr id="39" name="TextBox 202"/>
          <p:cNvSpPr txBox="1"/>
          <p:nvPr/>
        </p:nvSpPr>
        <p:spPr>
          <a:xfrm>
            <a:off x="7693002" y="2162960"/>
            <a:ext cx="207912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b="0" dirty="0"/>
              <a:t>调整后方案日照图</a:t>
            </a:r>
            <a:endParaRPr lang="zh-CN" altLang="zh-CN" b="0" dirty="0"/>
          </a:p>
          <a:p>
            <a:pPr>
              <a:lnSpc>
                <a:spcPct val="150000"/>
              </a:lnSpc>
            </a:pPr>
            <a:endParaRPr lang="zh-CN" altLang="zh-CN" b="0" dirty="0"/>
          </a:p>
        </p:txBody>
      </p:sp>
      <p:pic>
        <p:nvPicPr>
          <p:cNvPr id="13" name="图片 12" descr="C:\Users\Administrator\Desktop\20220328\88888.png8888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234850" y="770983"/>
            <a:ext cx="7887675" cy="1115885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8871585" y="2686050"/>
            <a:ext cx="4978400" cy="5420360"/>
            <a:chOff x="6189327" y="1018388"/>
            <a:chExt cx="6464634" cy="7038450"/>
          </a:xfrm>
        </p:grpSpPr>
        <p:grpSp>
          <p:nvGrpSpPr>
            <p:cNvPr id="18" name="组合 17"/>
            <p:cNvGrpSpPr/>
            <p:nvPr/>
          </p:nvGrpSpPr>
          <p:grpSpPr>
            <a:xfrm>
              <a:off x="6189327" y="1912651"/>
              <a:ext cx="5542801" cy="6144187"/>
              <a:chOff x="9514" y="3442"/>
              <a:chExt cx="8346" cy="9250"/>
            </a:xfrm>
          </p:grpSpPr>
          <p:sp>
            <p:nvSpPr>
              <p:cNvPr id="24" name="文本框 51"/>
              <p:cNvSpPr txBox="1"/>
              <p:nvPr/>
            </p:nvSpPr>
            <p:spPr>
              <a:xfrm rot="2263378">
                <a:off x="13367" y="6814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25" name="文本框 51"/>
              <p:cNvSpPr txBox="1"/>
              <p:nvPr/>
            </p:nvSpPr>
            <p:spPr>
              <a:xfrm rot="2263378">
                <a:off x="14790" y="7921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26" name="文本框 51"/>
              <p:cNvSpPr txBox="1"/>
              <p:nvPr/>
            </p:nvSpPr>
            <p:spPr>
              <a:xfrm rot="2263378">
                <a:off x="13621" y="9191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16F</a:t>
                </a:r>
              </a:p>
            </p:txBody>
          </p:sp>
          <p:sp>
            <p:nvSpPr>
              <p:cNvPr id="27" name="文本框 51"/>
              <p:cNvSpPr txBox="1"/>
              <p:nvPr/>
            </p:nvSpPr>
            <p:spPr>
              <a:xfrm rot="2263378">
                <a:off x="12304" y="8132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16F</a:t>
                </a:r>
              </a:p>
            </p:txBody>
          </p:sp>
          <p:sp>
            <p:nvSpPr>
              <p:cNvPr id="28" name="文本框 51"/>
              <p:cNvSpPr txBox="1"/>
              <p:nvPr/>
            </p:nvSpPr>
            <p:spPr>
              <a:xfrm rot="2263378">
                <a:off x="15693" y="6884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22F</a:t>
                </a:r>
              </a:p>
            </p:txBody>
          </p:sp>
          <p:sp>
            <p:nvSpPr>
              <p:cNvPr id="29" name="文本框 51"/>
              <p:cNvSpPr txBox="1"/>
              <p:nvPr/>
            </p:nvSpPr>
            <p:spPr>
              <a:xfrm rot="2263378">
                <a:off x="14172" y="5687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22F</a:t>
                </a:r>
              </a:p>
            </p:txBody>
          </p:sp>
          <p:sp>
            <p:nvSpPr>
              <p:cNvPr id="30" name="文本框 51"/>
              <p:cNvSpPr txBox="1"/>
              <p:nvPr/>
            </p:nvSpPr>
            <p:spPr>
              <a:xfrm rot="2263378">
                <a:off x="17209" y="7431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31" name="文本框 51"/>
              <p:cNvSpPr txBox="1"/>
              <p:nvPr/>
            </p:nvSpPr>
            <p:spPr>
              <a:xfrm rot="2263378">
                <a:off x="15982" y="8719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32" name="文本框 51"/>
              <p:cNvSpPr txBox="1"/>
              <p:nvPr/>
            </p:nvSpPr>
            <p:spPr>
              <a:xfrm rot="2263378">
                <a:off x="14999" y="10029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33" name="文本框 51"/>
              <p:cNvSpPr txBox="1"/>
              <p:nvPr/>
            </p:nvSpPr>
            <p:spPr>
              <a:xfrm rot="2263378">
                <a:off x="14383" y="11145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34" name="文本框 51"/>
              <p:cNvSpPr txBox="1"/>
              <p:nvPr/>
            </p:nvSpPr>
            <p:spPr>
              <a:xfrm rot="2263378">
                <a:off x="16529" y="10540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35" name="文本框 51"/>
              <p:cNvSpPr txBox="1"/>
              <p:nvPr/>
            </p:nvSpPr>
            <p:spPr>
              <a:xfrm rot="2263378">
                <a:off x="15519" y="11941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36" name="文本框 51"/>
              <p:cNvSpPr txBox="1"/>
              <p:nvPr/>
            </p:nvSpPr>
            <p:spPr>
              <a:xfrm rot="1543378">
                <a:off x="12766" y="11886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37" name="文本框 51"/>
              <p:cNvSpPr txBox="1"/>
              <p:nvPr/>
            </p:nvSpPr>
            <p:spPr>
              <a:xfrm rot="2263378">
                <a:off x="12756" y="10257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16F</a:t>
                </a:r>
              </a:p>
            </p:txBody>
          </p:sp>
          <p:sp>
            <p:nvSpPr>
              <p:cNvPr id="38" name="文本框 51"/>
              <p:cNvSpPr txBox="1"/>
              <p:nvPr/>
            </p:nvSpPr>
            <p:spPr>
              <a:xfrm rot="21103377">
                <a:off x="11984" y="3442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25F</a:t>
                </a:r>
              </a:p>
            </p:txBody>
          </p:sp>
          <p:sp>
            <p:nvSpPr>
              <p:cNvPr id="40" name="文本框 51"/>
              <p:cNvSpPr txBox="1"/>
              <p:nvPr/>
            </p:nvSpPr>
            <p:spPr>
              <a:xfrm rot="2263378">
                <a:off x="12483" y="5404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25F</a:t>
                </a:r>
              </a:p>
            </p:txBody>
          </p:sp>
          <p:sp>
            <p:nvSpPr>
              <p:cNvPr id="41" name="文本框 51"/>
              <p:cNvSpPr txBox="1"/>
              <p:nvPr/>
            </p:nvSpPr>
            <p:spPr>
              <a:xfrm rot="2263378">
                <a:off x="11498" y="6657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26</a:t>
                </a: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F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文本框 51"/>
              <p:cNvSpPr txBox="1"/>
              <p:nvPr/>
            </p:nvSpPr>
            <p:spPr>
              <a:xfrm rot="2263378">
                <a:off x="11457" y="9226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16F</a:t>
                </a:r>
              </a:p>
            </p:txBody>
          </p:sp>
          <p:sp>
            <p:nvSpPr>
              <p:cNvPr id="43" name="文本框 51"/>
              <p:cNvSpPr txBox="1"/>
              <p:nvPr/>
            </p:nvSpPr>
            <p:spPr>
              <a:xfrm rot="2263378">
                <a:off x="10454" y="7997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26F</a:t>
                </a:r>
              </a:p>
            </p:txBody>
          </p:sp>
          <p:sp>
            <p:nvSpPr>
              <p:cNvPr id="44" name="文本框 51"/>
              <p:cNvSpPr txBox="1"/>
              <p:nvPr/>
            </p:nvSpPr>
            <p:spPr>
              <a:xfrm rot="1903378">
                <a:off x="9514" y="7207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26F</a:t>
                </a:r>
              </a:p>
            </p:txBody>
          </p:sp>
          <p:sp>
            <p:nvSpPr>
              <p:cNvPr id="45" name="文本框 51"/>
              <p:cNvSpPr txBox="1"/>
              <p:nvPr/>
            </p:nvSpPr>
            <p:spPr>
              <a:xfrm rot="1903378">
                <a:off x="11152" y="4409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26F</a:t>
                </a:r>
              </a:p>
            </p:txBody>
          </p:sp>
          <p:sp>
            <p:nvSpPr>
              <p:cNvPr id="46" name="文本框 51"/>
              <p:cNvSpPr txBox="1"/>
              <p:nvPr/>
            </p:nvSpPr>
            <p:spPr>
              <a:xfrm rot="1903378">
                <a:off x="10417" y="5787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26F</a:t>
                </a:r>
              </a:p>
            </p:txBody>
          </p:sp>
          <p:sp>
            <p:nvSpPr>
              <p:cNvPr id="47" name="文本框 51"/>
              <p:cNvSpPr txBox="1"/>
              <p:nvPr/>
            </p:nvSpPr>
            <p:spPr>
              <a:xfrm rot="2263378">
                <a:off x="13572" y="4056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48" name="文本框 51"/>
              <p:cNvSpPr txBox="1"/>
              <p:nvPr/>
            </p:nvSpPr>
            <p:spPr>
              <a:xfrm rot="2263378">
                <a:off x="14122" y="12416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3F</a:t>
                </a:r>
              </a:p>
            </p:txBody>
          </p:sp>
          <p:sp>
            <p:nvSpPr>
              <p:cNvPr id="49" name="文本框 51"/>
              <p:cNvSpPr txBox="1"/>
              <p:nvPr/>
            </p:nvSpPr>
            <p:spPr>
              <a:xfrm rot="2263378">
                <a:off x="17292" y="8749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2F</a:t>
                </a:r>
              </a:p>
            </p:txBody>
          </p:sp>
          <p:sp>
            <p:nvSpPr>
              <p:cNvPr id="50" name="文本框 51"/>
              <p:cNvSpPr txBox="1"/>
              <p:nvPr/>
            </p:nvSpPr>
            <p:spPr>
              <a:xfrm rot="2263378">
                <a:off x="11555" y="10559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1F</a:t>
                </a:r>
              </a:p>
            </p:txBody>
          </p:sp>
          <p:sp>
            <p:nvSpPr>
              <p:cNvPr id="51" name="文本框 51"/>
              <p:cNvSpPr txBox="1"/>
              <p:nvPr/>
            </p:nvSpPr>
            <p:spPr>
              <a:xfrm rot="1543378">
                <a:off x="11710" y="11123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2F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2185963" y="1018388"/>
              <a:ext cx="467998" cy="807776"/>
              <a:chOff x="4785582" y="656460"/>
              <a:chExt cx="467998" cy="80777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785582" y="656460"/>
                <a:ext cx="467998" cy="807776"/>
                <a:chOff x="12669400" y="519657"/>
                <a:chExt cx="495539" cy="855311"/>
              </a:xfrm>
            </p:grpSpPr>
            <p:sp>
              <p:nvSpPr>
                <p:cNvPr id="22" name="椭圆 21"/>
                <p:cNvSpPr>
                  <a:spLocks noChangeAspect="1"/>
                </p:cNvSpPr>
                <p:nvPr/>
              </p:nvSpPr>
              <p:spPr>
                <a:xfrm>
                  <a:off x="12669400" y="879428"/>
                  <a:ext cx="495539" cy="495540"/>
                </a:xfrm>
                <a:prstGeom prst="ellipse">
                  <a:avLst/>
                </a:prstGeom>
                <a:noFill/>
                <a:ln w="25400" cmpd="sng">
                  <a:solidFill>
                    <a:schemeClr val="bg1">
                      <a:lumMod val="6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文本框 131"/>
                <p:cNvSpPr txBox="1">
                  <a:spLocks noChangeArrowheads="1"/>
                </p:cNvSpPr>
                <p:nvPr/>
              </p:nvSpPr>
              <p:spPr bwMode="auto">
                <a:xfrm>
                  <a:off x="12743949" y="519657"/>
                  <a:ext cx="372056" cy="39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800" b="1" dirty="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N</a:t>
                  </a:r>
                  <a:endParaRPr lang="zh-CN" altLang="zh-CN" sz="1800" b="1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" name="任意多边形 43"/>
              <p:cNvSpPr/>
              <p:nvPr/>
            </p:nvSpPr>
            <p:spPr>
              <a:xfrm>
                <a:off x="5023590" y="994554"/>
                <a:ext cx="0" cy="184150"/>
              </a:xfrm>
              <a:custGeom>
                <a:avLst/>
                <a:gdLst>
                  <a:gd name="connsiteX0" fmla="*/ 0 w 0"/>
                  <a:gd name="connsiteY0" fmla="*/ 0 h 184150"/>
                  <a:gd name="connsiteX1" fmla="*/ 0 w 0"/>
                  <a:gd name="connsiteY1" fmla="*/ 184150 h 18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84150">
                    <a:moveTo>
                      <a:pt x="0" y="0"/>
                    </a:moveTo>
                    <a:lnTo>
                      <a:pt x="0" y="184150"/>
                    </a:lnTo>
                  </a:path>
                </a:pathLst>
              </a:custGeom>
              <a:noFill/>
              <a:ln w="25400" cmpd="sng">
                <a:solidFill>
                  <a:schemeClr val="bg1">
                    <a:lumMod val="6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53" name="图片 52" descr="D:\DELL-9527\Desktop\2313-Model.png2313-Model"/>
          <p:cNvPicPr>
            <a:picLocks noChangeAspect="1"/>
          </p:cNvPicPr>
          <p:nvPr/>
        </p:nvPicPr>
        <p:blipFill>
          <a:blip r:embed="rId4"/>
          <a:srcRect l="23485" t="5299" r="23182" b="4871"/>
          <a:stretch>
            <a:fillRect/>
          </a:stretch>
        </p:blipFill>
        <p:spPr>
          <a:xfrm>
            <a:off x="903236" y="2681406"/>
            <a:ext cx="6086755" cy="7246670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526346" y="2749544"/>
            <a:ext cx="5268207" cy="6079515"/>
            <a:chOff x="6072440" y="1018388"/>
            <a:chExt cx="6581521" cy="7595080"/>
          </a:xfrm>
        </p:grpSpPr>
        <p:grpSp>
          <p:nvGrpSpPr>
            <p:cNvPr id="56" name="组合 55"/>
            <p:cNvGrpSpPr/>
            <p:nvPr/>
          </p:nvGrpSpPr>
          <p:grpSpPr>
            <a:xfrm>
              <a:off x="6072440" y="1912651"/>
              <a:ext cx="6069453" cy="6700817"/>
              <a:chOff x="9338" y="3442"/>
              <a:chExt cx="9139" cy="10088"/>
            </a:xfrm>
          </p:grpSpPr>
          <p:sp>
            <p:nvSpPr>
              <p:cNvPr id="62" name="文本框 51"/>
              <p:cNvSpPr txBox="1"/>
              <p:nvPr/>
            </p:nvSpPr>
            <p:spPr>
              <a:xfrm rot="2263378">
                <a:off x="13080" y="6746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  <a:endPara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文本框 51"/>
              <p:cNvSpPr txBox="1"/>
              <p:nvPr/>
            </p:nvSpPr>
            <p:spPr>
              <a:xfrm rot="2263378">
                <a:off x="14639" y="8000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  <a:endPara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4" name="文本框 51"/>
              <p:cNvSpPr txBox="1"/>
              <p:nvPr/>
            </p:nvSpPr>
            <p:spPr>
              <a:xfrm rot="2263378">
                <a:off x="13416" y="9404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16F</a:t>
                </a:r>
              </a:p>
            </p:txBody>
          </p:sp>
          <p:sp>
            <p:nvSpPr>
              <p:cNvPr id="65" name="文本框 51"/>
              <p:cNvSpPr txBox="1"/>
              <p:nvPr/>
            </p:nvSpPr>
            <p:spPr>
              <a:xfrm rot="2263378">
                <a:off x="11991" y="8293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16F</a:t>
                </a:r>
              </a:p>
            </p:txBody>
          </p:sp>
          <p:sp>
            <p:nvSpPr>
              <p:cNvPr id="66" name="文本框 51"/>
              <p:cNvSpPr txBox="1"/>
              <p:nvPr/>
            </p:nvSpPr>
            <p:spPr>
              <a:xfrm rot="2263378">
                <a:off x="15570" y="6825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22F</a:t>
                </a:r>
              </a:p>
            </p:txBody>
          </p:sp>
          <p:sp>
            <p:nvSpPr>
              <p:cNvPr id="67" name="文本框 51"/>
              <p:cNvSpPr txBox="1"/>
              <p:nvPr/>
            </p:nvSpPr>
            <p:spPr>
              <a:xfrm rot="2263378">
                <a:off x="13918" y="5534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22F</a:t>
                </a:r>
              </a:p>
            </p:txBody>
          </p:sp>
          <p:sp>
            <p:nvSpPr>
              <p:cNvPr id="68" name="文本框 51"/>
              <p:cNvSpPr txBox="1"/>
              <p:nvPr/>
            </p:nvSpPr>
            <p:spPr>
              <a:xfrm rot="2263378">
                <a:off x="17197" y="7935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69" name="文本框 51"/>
              <p:cNvSpPr txBox="1"/>
              <p:nvPr/>
            </p:nvSpPr>
            <p:spPr>
              <a:xfrm rot="2263378">
                <a:off x="16374" y="9274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70" name="文本框 51"/>
              <p:cNvSpPr txBox="1"/>
              <p:nvPr/>
            </p:nvSpPr>
            <p:spPr>
              <a:xfrm rot="2263378">
                <a:off x="15310" y="10628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71" name="文本框 51"/>
              <p:cNvSpPr txBox="1"/>
              <p:nvPr/>
            </p:nvSpPr>
            <p:spPr>
              <a:xfrm rot="2263378">
                <a:off x="14124" y="11935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72" name="文本框 51"/>
              <p:cNvSpPr txBox="1"/>
              <p:nvPr/>
            </p:nvSpPr>
            <p:spPr>
              <a:xfrm rot="2263378">
                <a:off x="16968" y="11234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73" name="文本框 51"/>
              <p:cNvSpPr txBox="1"/>
              <p:nvPr/>
            </p:nvSpPr>
            <p:spPr>
              <a:xfrm rot="2263378">
                <a:off x="15903" y="12738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74" name="文本框 51"/>
              <p:cNvSpPr txBox="1"/>
              <p:nvPr/>
            </p:nvSpPr>
            <p:spPr>
              <a:xfrm rot="1543378">
                <a:off x="12452" y="12860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75" name="文本框 51"/>
              <p:cNvSpPr txBox="1"/>
              <p:nvPr/>
            </p:nvSpPr>
            <p:spPr>
              <a:xfrm rot="2263378">
                <a:off x="12506" y="10589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16F</a:t>
                </a:r>
                <a:endPara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文本框 51"/>
              <p:cNvSpPr txBox="1"/>
              <p:nvPr/>
            </p:nvSpPr>
            <p:spPr>
              <a:xfrm rot="21103377">
                <a:off x="11984" y="3442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25F</a:t>
                </a:r>
              </a:p>
            </p:txBody>
          </p:sp>
          <p:sp>
            <p:nvSpPr>
              <p:cNvPr id="77" name="文本框 51"/>
              <p:cNvSpPr txBox="1"/>
              <p:nvPr/>
            </p:nvSpPr>
            <p:spPr>
              <a:xfrm rot="2263378">
                <a:off x="12554" y="5601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25F</a:t>
                </a:r>
              </a:p>
            </p:txBody>
          </p:sp>
          <p:sp>
            <p:nvSpPr>
              <p:cNvPr id="78" name="文本框 51"/>
              <p:cNvSpPr txBox="1"/>
              <p:nvPr/>
            </p:nvSpPr>
            <p:spPr>
              <a:xfrm rot="2263378">
                <a:off x="11488" y="6975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60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26</a:t>
                </a:r>
                <a:r>
                  <a:rPr kumimoji="0" lang="en-US" altLang="zh-CN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F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文本框 51"/>
              <p:cNvSpPr txBox="1"/>
              <p:nvPr/>
            </p:nvSpPr>
            <p:spPr>
              <a:xfrm rot="2263378">
                <a:off x="11040" y="9487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16F</a:t>
                </a:r>
                <a:endPara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文本框 51"/>
              <p:cNvSpPr txBox="1"/>
              <p:nvPr/>
            </p:nvSpPr>
            <p:spPr>
              <a:xfrm rot="2263378">
                <a:off x="10298" y="8473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26F</a:t>
                </a:r>
              </a:p>
            </p:txBody>
          </p:sp>
          <p:sp>
            <p:nvSpPr>
              <p:cNvPr id="81" name="文本框 51"/>
              <p:cNvSpPr txBox="1"/>
              <p:nvPr/>
            </p:nvSpPr>
            <p:spPr>
              <a:xfrm rot="1903378">
                <a:off x="9338" y="7562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26F</a:t>
                </a:r>
              </a:p>
            </p:txBody>
          </p:sp>
          <p:sp>
            <p:nvSpPr>
              <p:cNvPr id="82" name="文本框 51"/>
              <p:cNvSpPr txBox="1"/>
              <p:nvPr/>
            </p:nvSpPr>
            <p:spPr>
              <a:xfrm rot="1903378">
                <a:off x="11113" y="4520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26F</a:t>
                </a:r>
              </a:p>
            </p:txBody>
          </p:sp>
          <p:sp>
            <p:nvSpPr>
              <p:cNvPr id="83" name="文本框 51"/>
              <p:cNvSpPr txBox="1"/>
              <p:nvPr/>
            </p:nvSpPr>
            <p:spPr>
              <a:xfrm rot="1903378">
                <a:off x="10229" y="6046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26F</a:t>
                </a:r>
              </a:p>
            </p:txBody>
          </p:sp>
          <p:sp>
            <p:nvSpPr>
              <p:cNvPr id="84" name="文本框 51"/>
              <p:cNvSpPr txBox="1"/>
              <p:nvPr/>
            </p:nvSpPr>
            <p:spPr>
              <a:xfrm rot="2263378">
                <a:off x="13258" y="4213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24F</a:t>
                </a:r>
              </a:p>
            </p:txBody>
          </p:sp>
          <p:sp>
            <p:nvSpPr>
              <p:cNvPr id="85" name="文本框 51"/>
              <p:cNvSpPr txBox="1"/>
              <p:nvPr/>
            </p:nvSpPr>
            <p:spPr>
              <a:xfrm rot="2263378">
                <a:off x="14425" y="13254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3F</a:t>
                </a:r>
              </a:p>
            </p:txBody>
          </p:sp>
          <p:sp>
            <p:nvSpPr>
              <p:cNvPr id="86" name="文本框 51"/>
              <p:cNvSpPr txBox="1"/>
              <p:nvPr/>
            </p:nvSpPr>
            <p:spPr>
              <a:xfrm rot="2263378">
                <a:off x="17909" y="9138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2F</a:t>
                </a:r>
              </a:p>
            </p:txBody>
          </p:sp>
          <p:sp>
            <p:nvSpPr>
              <p:cNvPr id="87" name="文本框 51"/>
              <p:cNvSpPr txBox="1"/>
              <p:nvPr/>
            </p:nvSpPr>
            <p:spPr>
              <a:xfrm rot="2263378">
                <a:off x="11995" y="11931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1F</a:t>
                </a:r>
              </a:p>
            </p:txBody>
          </p:sp>
          <p:sp>
            <p:nvSpPr>
              <p:cNvPr id="88" name="文本框 51"/>
              <p:cNvSpPr txBox="1"/>
              <p:nvPr/>
            </p:nvSpPr>
            <p:spPr>
              <a:xfrm rot="1543378">
                <a:off x="11706" y="11886"/>
                <a:ext cx="568" cy="276"/>
              </a:xfrm>
              <a:prstGeom prst="rect">
                <a:avLst/>
              </a:prstGeom>
              <a:noFill/>
              <a:ln>
                <a:noFill/>
                <a:prstDash val="sysDot"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14744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2F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2185963" y="1018388"/>
              <a:ext cx="467998" cy="807776"/>
              <a:chOff x="4785582" y="656460"/>
              <a:chExt cx="467998" cy="807776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785582" y="656460"/>
                <a:ext cx="467998" cy="807776"/>
                <a:chOff x="12669400" y="519657"/>
                <a:chExt cx="495539" cy="855311"/>
              </a:xfrm>
            </p:grpSpPr>
            <p:sp>
              <p:nvSpPr>
                <p:cNvPr id="60" name="椭圆 59"/>
                <p:cNvSpPr>
                  <a:spLocks noChangeAspect="1"/>
                </p:cNvSpPr>
                <p:nvPr/>
              </p:nvSpPr>
              <p:spPr>
                <a:xfrm>
                  <a:off x="12669400" y="879428"/>
                  <a:ext cx="495539" cy="495540"/>
                </a:xfrm>
                <a:prstGeom prst="ellipse">
                  <a:avLst/>
                </a:prstGeom>
                <a:noFill/>
                <a:ln w="25400" cmpd="sng">
                  <a:solidFill>
                    <a:schemeClr val="bg1">
                      <a:lumMod val="6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文本框 131"/>
                <p:cNvSpPr txBox="1">
                  <a:spLocks noChangeArrowheads="1"/>
                </p:cNvSpPr>
                <p:nvPr/>
              </p:nvSpPr>
              <p:spPr bwMode="auto">
                <a:xfrm>
                  <a:off x="12743949" y="519657"/>
                  <a:ext cx="372056" cy="391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800" b="1" dirty="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N</a:t>
                  </a:r>
                  <a:endParaRPr lang="zh-CN" altLang="zh-CN" sz="1800" b="1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任意多边形 43"/>
              <p:cNvSpPr/>
              <p:nvPr/>
            </p:nvSpPr>
            <p:spPr>
              <a:xfrm>
                <a:off x="5023590" y="994554"/>
                <a:ext cx="0" cy="184150"/>
              </a:xfrm>
              <a:custGeom>
                <a:avLst/>
                <a:gdLst>
                  <a:gd name="connsiteX0" fmla="*/ 0 w 0"/>
                  <a:gd name="connsiteY0" fmla="*/ 0 h 184150"/>
                  <a:gd name="connsiteX1" fmla="*/ 0 w 0"/>
                  <a:gd name="connsiteY1" fmla="*/ 184150 h 18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84150">
                    <a:moveTo>
                      <a:pt x="0" y="0"/>
                    </a:moveTo>
                    <a:lnTo>
                      <a:pt x="0" y="184150"/>
                    </a:lnTo>
                  </a:path>
                </a:pathLst>
              </a:custGeom>
              <a:noFill/>
              <a:ln w="25400" cmpd="sng">
                <a:solidFill>
                  <a:schemeClr val="bg1">
                    <a:lumMod val="6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5" name="矩形 54"/>
          <p:cNvSpPr/>
          <p:nvPr/>
        </p:nvSpPr>
        <p:spPr>
          <a:xfrm>
            <a:off x="903744" y="2689030"/>
            <a:ext cx="6056258" cy="7239554"/>
          </a:xfrm>
          <a:prstGeom prst="rect">
            <a:avLst/>
          </a:prstGeom>
          <a:solidFill>
            <a:schemeClr val="bg1">
              <a:alpha val="50000"/>
            </a:schemeClr>
          </a:solidFill>
          <a:ln w="15875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57971" y="7827780"/>
            <a:ext cx="1439922" cy="2390517"/>
            <a:chOff x="21113443" y="10084435"/>
            <a:chExt cx="1440000" cy="2390644"/>
          </a:xfrm>
        </p:grpSpPr>
        <p:sp>
          <p:nvSpPr>
            <p:cNvPr id="90" name="TextBox 8"/>
            <p:cNvSpPr txBox="1">
              <a:spLocks noChangeArrowheads="1"/>
            </p:cNvSpPr>
            <p:nvPr/>
          </p:nvSpPr>
          <p:spPr bwMode="auto">
            <a:xfrm>
              <a:off x="21113443" y="10084435"/>
              <a:ext cx="1440000" cy="307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475105" fontAlgn="base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475105" fontAlgn="base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475105" fontAlgn="base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475105" fontAlgn="base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冬至日图例：</a:t>
              </a:r>
            </a:p>
          </p:txBody>
        </p:sp>
        <p:sp>
          <p:nvSpPr>
            <p:cNvPr id="91" name="矩形 90"/>
            <p:cNvSpPr/>
            <p:nvPr/>
          </p:nvSpPr>
          <p:spPr bwMode="auto">
            <a:xfrm>
              <a:off x="21176514" y="10438411"/>
              <a:ext cx="602300" cy="248233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3175" cmpd="sng">
              <a:solidFill>
                <a:schemeClr val="bg1">
                  <a:alpha val="9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788160">
                <a:defRPr/>
              </a:pPr>
              <a:endParaRPr lang="zh-CN" altLang="en-US" sz="218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2" name="矩形 91"/>
            <p:cNvSpPr/>
            <p:nvPr/>
          </p:nvSpPr>
          <p:spPr bwMode="auto">
            <a:xfrm>
              <a:off x="21176514" y="10775161"/>
              <a:ext cx="602300" cy="248232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 w="3175" cmpd="sng">
              <a:solidFill>
                <a:schemeClr val="bg1">
                  <a:alpha val="9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788160">
                <a:defRPr/>
              </a:pPr>
              <a:endParaRPr lang="zh-CN" altLang="en-US" sz="218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3" name="矩形 92"/>
            <p:cNvSpPr/>
            <p:nvPr/>
          </p:nvSpPr>
          <p:spPr bwMode="auto">
            <a:xfrm>
              <a:off x="21176514" y="11109985"/>
              <a:ext cx="602300" cy="250156"/>
            </a:xfrm>
            <a:prstGeom prst="rect">
              <a:avLst/>
            </a:prstGeom>
            <a:solidFill>
              <a:srgbClr val="00FF00">
                <a:alpha val="50000"/>
              </a:srgbClr>
            </a:solidFill>
            <a:ln w="3175" cmpd="sng">
              <a:solidFill>
                <a:schemeClr val="bg1">
                  <a:alpha val="9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788160">
                <a:defRPr/>
              </a:pPr>
              <a:endParaRPr lang="zh-CN" altLang="en-US" sz="218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4" name="矩形 93"/>
            <p:cNvSpPr/>
            <p:nvPr/>
          </p:nvSpPr>
          <p:spPr bwMode="auto">
            <a:xfrm>
              <a:off x="21176514" y="11448658"/>
              <a:ext cx="602300" cy="248232"/>
            </a:xfrm>
            <a:prstGeom prst="rect">
              <a:avLst/>
            </a:prstGeom>
            <a:solidFill>
              <a:srgbClr val="00FFFF">
                <a:alpha val="50000"/>
              </a:srgbClr>
            </a:solidFill>
            <a:ln w="3175" cmpd="sng">
              <a:solidFill>
                <a:schemeClr val="bg1">
                  <a:alpha val="9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788160">
                <a:defRPr/>
              </a:pPr>
              <a:endParaRPr lang="zh-CN" altLang="en-US" sz="218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 bwMode="auto">
            <a:xfrm>
              <a:off x="21176514" y="11789255"/>
              <a:ext cx="602300" cy="248233"/>
            </a:xfrm>
            <a:prstGeom prst="rect">
              <a:avLst/>
            </a:prstGeom>
            <a:solidFill>
              <a:srgbClr val="0000FF">
                <a:alpha val="50000"/>
              </a:srgbClr>
            </a:solidFill>
            <a:ln w="3175" cmpd="sng">
              <a:solidFill>
                <a:schemeClr val="bg1">
                  <a:alpha val="9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788160">
                <a:defRPr/>
              </a:pPr>
              <a:endParaRPr lang="zh-CN" altLang="en-US" sz="218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6" name="矩形 95"/>
            <p:cNvSpPr/>
            <p:nvPr/>
          </p:nvSpPr>
          <p:spPr bwMode="auto">
            <a:xfrm>
              <a:off x="21176514" y="12122156"/>
              <a:ext cx="602300" cy="248232"/>
            </a:xfrm>
            <a:prstGeom prst="rect">
              <a:avLst/>
            </a:prstGeom>
            <a:solidFill>
              <a:srgbClr val="FF66FF">
                <a:alpha val="50000"/>
              </a:srgbClr>
            </a:solidFill>
            <a:ln w="3175" cmpd="sng">
              <a:solidFill>
                <a:schemeClr val="bg1">
                  <a:alpha val="9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788160">
                <a:defRPr/>
              </a:pPr>
              <a:endParaRPr lang="zh-CN" altLang="en-US" sz="218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7" name="Text Box 36"/>
            <p:cNvSpPr txBox="1">
              <a:spLocks noChangeArrowheads="1"/>
            </p:cNvSpPr>
            <p:nvPr/>
          </p:nvSpPr>
          <p:spPr bwMode="auto">
            <a:xfrm>
              <a:off x="21870256" y="10375385"/>
              <a:ext cx="523870" cy="2099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0775" tIns="55389" rIns="110775" bIns="55389">
              <a:spAutoFit/>
            </a:bodyPr>
            <a:lstStyle>
              <a:lvl1pPr defTabSz="2085975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2085975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2085975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2085975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2085975"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2085975" fontAlgn="base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2085975" fontAlgn="base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2085975" fontAlgn="base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2085975" fontAlgn="base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2500"/>
                </a:lnSpc>
                <a:spcBef>
                  <a:spcPts val="120"/>
                </a:spcBef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1h</a:t>
              </a:r>
            </a:p>
            <a:p>
              <a:pPr>
                <a:lnSpc>
                  <a:spcPts val="2500"/>
                </a:lnSpc>
                <a:spcBef>
                  <a:spcPts val="120"/>
                </a:spcBef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2h</a:t>
              </a:r>
            </a:p>
            <a:p>
              <a:pPr>
                <a:lnSpc>
                  <a:spcPts val="2500"/>
                </a:lnSpc>
                <a:spcBef>
                  <a:spcPts val="120"/>
                </a:spcBef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3h</a:t>
              </a:r>
            </a:p>
            <a:p>
              <a:pPr>
                <a:lnSpc>
                  <a:spcPts val="2500"/>
                </a:lnSpc>
                <a:spcBef>
                  <a:spcPts val="120"/>
                </a:spcBef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4h</a:t>
              </a:r>
            </a:p>
            <a:p>
              <a:pPr>
                <a:lnSpc>
                  <a:spcPts val="2500"/>
                </a:lnSpc>
                <a:spcBef>
                  <a:spcPts val="120"/>
                </a:spcBef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5h</a:t>
              </a:r>
            </a:p>
            <a:p>
              <a:pPr>
                <a:lnSpc>
                  <a:spcPts val="2500"/>
                </a:lnSpc>
                <a:spcBef>
                  <a:spcPts val="120"/>
                </a:spcBef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6h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7746365" y="2701925"/>
            <a:ext cx="6094730" cy="7221855"/>
          </a:xfrm>
          <a:prstGeom prst="rect">
            <a:avLst/>
          </a:prstGeom>
          <a:solidFill>
            <a:schemeClr val="bg1">
              <a:alpha val="35000"/>
            </a:schemeClr>
          </a:solidFill>
          <a:ln w="15875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ym typeface="+mn-ea"/>
            </a:endParaRPr>
          </a:p>
        </p:txBody>
      </p:sp>
      <p:sp>
        <p:nvSpPr>
          <p:cNvPr id="98" name="TextBox 200"/>
          <p:cNvSpPr txBox="1"/>
          <p:nvPr/>
        </p:nvSpPr>
        <p:spPr>
          <a:xfrm>
            <a:off x="612775" y="260350"/>
            <a:ext cx="31178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altLang="zh-CN" sz="2000" dirty="0">
                <a:latin typeface="微软雅黑" panose="020B0503020204020204" pitchFamily="34" charset="-122"/>
              </a:rPr>
              <a:t>[</a:t>
            </a:r>
            <a:r>
              <a:rPr lang="zh-CN" altLang="en-US" sz="2000" dirty="0">
                <a:latin typeface="+mn-lt"/>
                <a:ea typeface="+mn-ea"/>
                <a:cs typeface="+mn-ea"/>
              </a:rPr>
              <a:t>不利因素</a:t>
            </a:r>
            <a:r>
              <a:rPr lang="en-US" altLang="zh-CN" sz="2000" dirty="0">
                <a:latin typeface="微软雅黑" panose="020B0503020204020204" pitchFamily="34" charset="-122"/>
              </a:rPr>
              <a:t>]</a:t>
            </a:r>
            <a:endParaRPr lang="en-US" altLang="zh-CN" sz="2000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99" name="TextBox 202"/>
          <p:cNvSpPr txBox="1"/>
          <p:nvPr/>
        </p:nvSpPr>
        <p:spPr>
          <a:xfrm>
            <a:off x="637349" y="1476959"/>
            <a:ext cx="1331995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l"/>
            <a:r>
              <a:rPr lang="zh-CN" altLang="en-US" b="0" dirty="0"/>
              <a:t>保留林地对</a:t>
            </a:r>
            <a:r>
              <a:rPr lang="en-US" altLang="zh-CN" b="0" dirty="0"/>
              <a:t>01-17#</a:t>
            </a:r>
            <a:r>
              <a:rPr lang="zh-CN" altLang="en-US" b="0" dirty="0"/>
              <a:t>首层两户日照影响由</a:t>
            </a:r>
            <a:r>
              <a:rPr lang="en-US" altLang="zh-CN" b="0" dirty="0"/>
              <a:t>5</a:t>
            </a:r>
            <a:r>
              <a:rPr lang="zh-CN" altLang="en-US" b="0" dirty="0"/>
              <a:t>个小时减少到</a:t>
            </a:r>
            <a:r>
              <a:rPr lang="en-US" altLang="zh-CN" b="0" dirty="0"/>
              <a:t>3</a:t>
            </a:r>
            <a:r>
              <a:rPr lang="zh-CN" altLang="en-US" b="0" dirty="0"/>
              <a:t>个小时、对</a:t>
            </a:r>
            <a:r>
              <a:rPr lang="en-US" altLang="zh-CN" b="0" dirty="0"/>
              <a:t>01-18#</a:t>
            </a:r>
            <a:r>
              <a:rPr lang="zh-CN" altLang="en-US" b="0" dirty="0"/>
              <a:t>首层一户日照影响由</a:t>
            </a:r>
            <a:r>
              <a:rPr lang="en-US" altLang="zh-CN" b="0" dirty="0"/>
              <a:t>3</a:t>
            </a:r>
            <a:r>
              <a:rPr lang="zh-CN" altLang="en-US" b="0" dirty="0"/>
              <a:t>个小时减少到</a:t>
            </a:r>
            <a:r>
              <a:rPr lang="en-US" altLang="zh-CN" b="0" dirty="0"/>
              <a:t>2</a:t>
            </a:r>
            <a:r>
              <a:rPr lang="zh-CN" altLang="en-US" b="0" dirty="0"/>
              <a:t>个小时，</a:t>
            </a:r>
            <a:r>
              <a:rPr lang="zh-CN" altLang="en-US" b="0" dirty="0">
                <a:sym typeface="+mn-ea"/>
              </a:rPr>
              <a:t>满足《城市居住区规划设计标准  GB50180-2018》中住宅建筑日照标准。</a:t>
            </a:r>
            <a:endParaRPr lang="en-US" altLang="zh-CN" b="0" dirty="0"/>
          </a:p>
          <a:p>
            <a:pPr algn="l"/>
            <a:r>
              <a:rPr lang="zh-CN" altLang="en-US" b="0" dirty="0"/>
              <a:t>。</a:t>
            </a:r>
            <a:endParaRPr lang="en-US" altLang="zh-CN" b="0" dirty="0"/>
          </a:p>
          <a:p>
            <a:pPr>
              <a:lnSpc>
                <a:spcPct val="150000"/>
              </a:lnSpc>
            </a:pPr>
            <a:endParaRPr lang="zh-CN" altLang="zh-CN" b="0" dirty="0"/>
          </a:p>
        </p:txBody>
      </p:sp>
      <p:sp>
        <p:nvSpPr>
          <p:cNvPr id="100" name="TextBox 202"/>
          <p:cNvSpPr txBox="1"/>
          <p:nvPr/>
        </p:nvSpPr>
        <p:spPr>
          <a:xfrm>
            <a:off x="1264196" y="5514353"/>
            <a:ext cx="747865" cy="255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800" b="0" dirty="0"/>
              <a:t>01-17#</a:t>
            </a:r>
            <a:endParaRPr lang="zh-CN" altLang="zh-CN" sz="800" b="0" dirty="0"/>
          </a:p>
        </p:txBody>
      </p:sp>
      <p:sp>
        <p:nvSpPr>
          <p:cNvPr id="101" name="TextBox 202"/>
          <p:cNvSpPr txBox="1"/>
          <p:nvPr/>
        </p:nvSpPr>
        <p:spPr>
          <a:xfrm>
            <a:off x="8742203" y="5182666"/>
            <a:ext cx="747865" cy="255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800" b="0" dirty="0"/>
              <a:t>01-17#</a:t>
            </a:r>
            <a:endParaRPr lang="zh-CN" altLang="zh-CN" sz="800" b="0" dirty="0"/>
          </a:p>
        </p:txBody>
      </p:sp>
      <p:sp>
        <p:nvSpPr>
          <p:cNvPr id="102" name="TextBox 202"/>
          <p:cNvSpPr txBox="1"/>
          <p:nvPr/>
        </p:nvSpPr>
        <p:spPr>
          <a:xfrm>
            <a:off x="2081749" y="5916563"/>
            <a:ext cx="747865" cy="255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800" b="0" dirty="0"/>
              <a:t>01-18#</a:t>
            </a:r>
            <a:endParaRPr lang="zh-CN" altLang="zh-CN" sz="800" b="0" dirty="0"/>
          </a:p>
        </p:txBody>
      </p:sp>
      <p:sp>
        <p:nvSpPr>
          <p:cNvPr id="103" name="TextBox 202"/>
          <p:cNvSpPr txBox="1"/>
          <p:nvPr/>
        </p:nvSpPr>
        <p:spPr>
          <a:xfrm>
            <a:off x="9405492" y="5589089"/>
            <a:ext cx="747865" cy="255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800" b="0" dirty="0"/>
              <a:t>01-18#</a:t>
            </a:r>
            <a:endParaRPr lang="zh-CN" altLang="zh-CN" sz="800" b="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1857"/>
          <a:stretch>
            <a:fillRect/>
          </a:stretch>
        </p:blipFill>
        <p:spPr>
          <a:xfrm>
            <a:off x="7866743" y="2519817"/>
            <a:ext cx="7090301" cy="6416040"/>
          </a:xfrm>
          <a:prstGeom prst="rect">
            <a:avLst/>
          </a:prstGeom>
        </p:spPr>
      </p:pic>
      <p:pic>
        <p:nvPicPr>
          <p:cNvPr id="7" name="图片 6" descr="02篇-方案对比B"/>
          <p:cNvPicPr>
            <a:picLocks noChangeAspect="1"/>
          </p:cNvPicPr>
          <p:nvPr/>
        </p:nvPicPr>
        <p:blipFill rotWithShape="1">
          <a:blip r:embed="rId4"/>
          <a:srcRect t="23466" r="49496" b="16226"/>
          <a:stretch>
            <a:fillRect/>
          </a:stretch>
        </p:blipFill>
        <p:spPr>
          <a:xfrm>
            <a:off x="635" y="2509521"/>
            <a:ext cx="7636450" cy="6447789"/>
          </a:xfrm>
          <a:prstGeom prst="rect">
            <a:avLst/>
          </a:prstGeom>
        </p:spPr>
      </p:pic>
      <p:sp>
        <p:nvSpPr>
          <p:cNvPr id="2" name="TextBox 200"/>
          <p:cNvSpPr txBox="1"/>
          <p:nvPr/>
        </p:nvSpPr>
        <p:spPr>
          <a:xfrm>
            <a:off x="612775" y="260350"/>
            <a:ext cx="525399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1734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anose="020B0503020204020204" pitchFamily="34" charset="-122"/>
              </a:rPr>
              <a:t>[</a:t>
            </a:r>
            <a:r>
              <a:rPr lang="zh-CN" altLang="en-US" sz="2000" dirty="0">
                <a:latin typeface="+mn-lt"/>
                <a:ea typeface="+mn-ea"/>
                <a:cs typeface="+mn-ea"/>
              </a:rPr>
              <a:t>总平面图对比 </a:t>
            </a:r>
            <a:r>
              <a:rPr lang="en-US" altLang="zh-CN" sz="2000" dirty="0">
                <a:latin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ea"/>
              </a:rPr>
              <a:t> </a:t>
            </a:r>
          </a:p>
          <a:p>
            <a:pPr defTabSz="11734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5" name="TextBox 202"/>
          <p:cNvSpPr txBox="1"/>
          <p:nvPr/>
        </p:nvSpPr>
        <p:spPr>
          <a:xfrm>
            <a:off x="637349" y="607051"/>
            <a:ext cx="13319951" cy="2109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endParaRPr lang="zh-CN" altLang="en-US" b="0" dirty="0"/>
          </a:p>
          <a:p>
            <a:pPr>
              <a:lnSpc>
                <a:spcPct val="150000"/>
              </a:lnSpc>
            </a:pPr>
            <a:r>
              <a:rPr lang="zh-CN" altLang="en-US" b="0" dirty="0"/>
              <a:t>调整内容：</a:t>
            </a:r>
          </a:p>
          <a:p>
            <a:pPr>
              <a:lnSpc>
                <a:spcPct val="130000"/>
              </a:lnSpc>
            </a:pPr>
            <a:r>
              <a:rPr lang="en-US" altLang="zh-CN" b="0" dirty="0"/>
              <a:t>1</a:t>
            </a:r>
            <a:r>
              <a:rPr lang="zh-CN" altLang="en-US" b="0" dirty="0"/>
              <a:t>）取消原规划方案</a:t>
            </a:r>
            <a:r>
              <a:rPr lang="en-US" altLang="zh-CN" b="0" dirty="0"/>
              <a:t>01-26#</a:t>
            </a:r>
            <a:r>
              <a:rPr lang="zh-CN" altLang="en-US" b="0" dirty="0"/>
              <a:t>；</a:t>
            </a:r>
          </a:p>
          <a:p>
            <a:pPr>
              <a:lnSpc>
                <a:spcPct val="130000"/>
              </a:lnSpc>
            </a:pPr>
            <a:r>
              <a:rPr lang="en-US" altLang="zh-CN" b="0" dirty="0"/>
              <a:t>2</a:t>
            </a:r>
            <a:r>
              <a:rPr lang="zh-CN" altLang="en-US" b="0" dirty="0"/>
              <a:t>）调整南侧出入口配套及配套商业</a:t>
            </a:r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，并将原规划方案</a:t>
            </a:r>
            <a:r>
              <a:rPr lang="en-US" altLang="zh-CN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01-27#</a:t>
            </a:r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命名为</a:t>
            </a:r>
            <a:r>
              <a:rPr lang="en-US" altLang="zh-CN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01-26#</a:t>
            </a:r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</a:p>
          <a:p>
            <a:pPr>
              <a:lnSpc>
                <a:spcPct val="130000"/>
              </a:lnSpc>
            </a:pPr>
            <a:r>
              <a:rPr lang="en-US" altLang="zh-CN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）取消</a:t>
            </a:r>
            <a:r>
              <a:rPr lang="en-US" altLang="zh-CN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01-8#</a:t>
            </a:r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01-9#</a:t>
            </a:r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的首层架空，改设为物业服务用房。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zh-CN" dirty="0"/>
          </a:p>
        </p:txBody>
      </p:sp>
      <p:sp>
        <p:nvSpPr>
          <p:cNvPr id="8" name="TextBox 202"/>
          <p:cNvSpPr txBox="1"/>
          <p:nvPr/>
        </p:nvSpPr>
        <p:spPr>
          <a:xfrm>
            <a:off x="3336290" y="8948420"/>
            <a:ext cx="1327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b="0" dirty="0"/>
              <a:t>原规划方案</a:t>
            </a:r>
            <a:r>
              <a:rPr lang="en-US" altLang="zh-CN" b="0" dirty="0"/>
              <a:t> </a:t>
            </a:r>
            <a:endParaRPr lang="zh-CN" altLang="zh-CN" dirty="0"/>
          </a:p>
        </p:txBody>
      </p:sp>
      <p:sp>
        <p:nvSpPr>
          <p:cNvPr id="9" name="任意多边形 8"/>
          <p:cNvSpPr/>
          <p:nvPr/>
        </p:nvSpPr>
        <p:spPr>
          <a:xfrm>
            <a:off x="2220595" y="6139815"/>
            <a:ext cx="2569210" cy="4069080"/>
          </a:xfrm>
          <a:custGeom>
            <a:avLst/>
            <a:gdLst>
              <a:gd name="connisteX0" fmla="*/ 0 w 1544320"/>
              <a:gd name="connsiteY0" fmla="*/ 0 h 1789430"/>
              <a:gd name="connisteX1" fmla="*/ 0 w 1544320"/>
              <a:gd name="connsiteY1" fmla="*/ 1789430 h 1789430"/>
              <a:gd name="connisteX2" fmla="*/ 1544320 w 1544320"/>
              <a:gd name="connsiteY2" fmla="*/ 1789430 h 17894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544320" h="1789430">
                <a:moveTo>
                  <a:pt x="0" y="0"/>
                </a:moveTo>
                <a:lnTo>
                  <a:pt x="0" y="1789430"/>
                </a:lnTo>
                <a:lnTo>
                  <a:pt x="1544320" y="1789430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olid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ym typeface="+mn-ea"/>
            </a:endParaRPr>
          </a:p>
        </p:txBody>
      </p:sp>
      <p:sp>
        <p:nvSpPr>
          <p:cNvPr id="10" name="TextBox 202"/>
          <p:cNvSpPr txBox="1"/>
          <p:nvPr/>
        </p:nvSpPr>
        <p:spPr>
          <a:xfrm>
            <a:off x="2220595" y="9788525"/>
            <a:ext cx="314579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/>
              <a:t>1</a:t>
            </a:r>
            <a:r>
              <a:rPr lang="zh-CN" altLang="en-US" b="0" dirty="0"/>
              <a:t>）取消原规划方案</a:t>
            </a:r>
            <a:r>
              <a:rPr lang="en-US" altLang="zh-CN" b="0" dirty="0"/>
              <a:t>01-26#</a:t>
            </a:r>
            <a:r>
              <a:rPr lang="zh-CN" altLang="en-US" b="0" dirty="0"/>
              <a:t>；</a:t>
            </a:r>
            <a:r>
              <a:rPr lang="en-US" altLang="zh-CN" b="0" dirty="0"/>
              <a:t> </a:t>
            </a:r>
            <a:endParaRPr lang="zh-CN" altLang="zh-CN" dirty="0"/>
          </a:p>
        </p:txBody>
      </p:sp>
      <p:sp>
        <p:nvSpPr>
          <p:cNvPr id="11" name="任意多边形 10"/>
          <p:cNvSpPr/>
          <p:nvPr/>
        </p:nvSpPr>
        <p:spPr>
          <a:xfrm>
            <a:off x="2971165" y="7125970"/>
            <a:ext cx="3347720" cy="2636520"/>
          </a:xfrm>
          <a:custGeom>
            <a:avLst/>
            <a:gdLst>
              <a:gd name="connisteX0" fmla="*/ 0 w 1544320"/>
              <a:gd name="connsiteY0" fmla="*/ 0 h 1789430"/>
              <a:gd name="connisteX1" fmla="*/ 0 w 1544320"/>
              <a:gd name="connsiteY1" fmla="*/ 1789430 h 1789430"/>
              <a:gd name="connisteX2" fmla="*/ 1544320 w 1544320"/>
              <a:gd name="connsiteY2" fmla="*/ 1789430 h 17894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544320" h="1789430">
                <a:moveTo>
                  <a:pt x="0" y="0"/>
                </a:moveTo>
                <a:lnTo>
                  <a:pt x="0" y="1789430"/>
                </a:lnTo>
                <a:lnTo>
                  <a:pt x="1544320" y="1789430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olid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ym typeface="+mn-ea"/>
            </a:endParaRPr>
          </a:p>
        </p:txBody>
      </p:sp>
      <p:sp>
        <p:nvSpPr>
          <p:cNvPr id="12" name="TextBox 202"/>
          <p:cNvSpPr txBox="1"/>
          <p:nvPr/>
        </p:nvSpPr>
        <p:spPr>
          <a:xfrm>
            <a:off x="2974340" y="9311005"/>
            <a:ext cx="477901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/>
              <a:t>2</a:t>
            </a:r>
            <a:r>
              <a:rPr lang="zh-CN" altLang="en-US" b="0" dirty="0"/>
              <a:t>）调整南侧出入口配套及配套商业；</a:t>
            </a:r>
            <a:r>
              <a:rPr lang="en-US" altLang="zh-CN" b="0" dirty="0"/>
              <a:t> </a:t>
            </a:r>
            <a:endParaRPr lang="zh-CN" altLang="zh-CN" dirty="0"/>
          </a:p>
        </p:txBody>
      </p:sp>
      <p:sp>
        <p:nvSpPr>
          <p:cNvPr id="14" name="任意多边形 10"/>
          <p:cNvSpPr/>
          <p:nvPr/>
        </p:nvSpPr>
        <p:spPr>
          <a:xfrm>
            <a:off x="10894612" y="6732103"/>
            <a:ext cx="3926288" cy="3354245"/>
          </a:xfrm>
          <a:custGeom>
            <a:avLst/>
            <a:gdLst>
              <a:gd name="connisteX0" fmla="*/ 0 w 1544320"/>
              <a:gd name="connsiteY0" fmla="*/ 0 h 1789430"/>
              <a:gd name="connisteX1" fmla="*/ 0 w 1544320"/>
              <a:gd name="connsiteY1" fmla="*/ 1789430 h 1789430"/>
              <a:gd name="connisteX2" fmla="*/ 1544320 w 1544320"/>
              <a:gd name="connsiteY2" fmla="*/ 1789430 h 17894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544320" h="1789430">
                <a:moveTo>
                  <a:pt x="0" y="0"/>
                </a:moveTo>
                <a:lnTo>
                  <a:pt x="0" y="1789430"/>
                </a:lnTo>
                <a:lnTo>
                  <a:pt x="1544320" y="1789430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olid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ym typeface="+mn-ea"/>
            </a:endParaRPr>
          </a:p>
        </p:txBody>
      </p:sp>
      <p:sp>
        <p:nvSpPr>
          <p:cNvPr id="15" name="TextBox 202"/>
          <p:cNvSpPr txBox="1"/>
          <p:nvPr/>
        </p:nvSpPr>
        <p:spPr>
          <a:xfrm>
            <a:off x="10897787" y="9516696"/>
            <a:ext cx="4779010" cy="58477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l"/>
            <a:r>
              <a:rPr lang="en-US" altLang="zh-CN" b="0" dirty="0"/>
              <a:t>3</a:t>
            </a:r>
            <a:r>
              <a:rPr lang="zh-CN" altLang="en-US" b="0" dirty="0"/>
              <a:t>）取消原规划方案</a:t>
            </a:r>
            <a:r>
              <a:rPr lang="en-US" altLang="zh-CN" b="0" dirty="0"/>
              <a:t>01-8#</a:t>
            </a:r>
            <a:r>
              <a:rPr lang="zh-CN" altLang="en-US" b="0" dirty="0"/>
              <a:t>、</a:t>
            </a:r>
            <a:r>
              <a:rPr lang="en-US" altLang="zh-CN" b="0" dirty="0"/>
              <a:t>01-9# </a:t>
            </a:r>
            <a:r>
              <a:rPr lang="zh-CN" altLang="en-US" b="0" dirty="0"/>
              <a:t>号楼的</a:t>
            </a:r>
          </a:p>
          <a:p>
            <a:pPr algn="l"/>
            <a:r>
              <a:rPr lang="zh-CN" altLang="en-US" b="0" dirty="0"/>
              <a:t>首层架空，改设为物业服务用房。</a:t>
            </a:r>
            <a:endParaRPr lang="zh-CN" altLang="zh-CN" b="0" dirty="0"/>
          </a:p>
        </p:txBody>
      </p:sp>
      <p:sp>
        <p:nvSpPr>
          <p:cNvPr id="16" name="任意多边形 10"/>
          <p:cNvSpPr/>
          <p:nvPr/>
        </p:nvSpPr>
        <p:spPr>
          <a:xfrm>
            <a:off x="10365933" y="6361043"/>
            <a:ext cx="3926288" cy="3725306"/>
          </a:xfrm>
          <a:custGeom>
            <a:avLst/>
            <a:gdLst>
              <a:gd name="connisteX0" fmla="*/ 0 w 1544320"/>
              <a:gd name="connsiteY0" fmla="*/ 0 h 1789430"/>
              <a:gd name="connisteX1" fmla="*/ 0 w 1544320"/>
              <a:gd name="connsiteY1" fmla="*/ 1789430 h 1789430"/>
              <a:gd name="connisteX2" fmla="*/ 1544320 w 1544320"/>
              <a:gd name="connsiteY2" fmla="*/ 1789430 h 17894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544320" h="1789430">
                <a:moveTo>
                  <a:pt x="0" y="0"/>
                </a:moveTo>
                <a:lnTo>
                  <a:pt x="0" y="1789430"/>
                </a:lnTo>
                <a:lnTo>
                  <a:pt x="1544320" y="1789430"/>
                </a:lnTo>
              </a:path>
            </a:pathLst>
          </a:custGeom>
          <a:noFill/>
          <a:ln w="3175" cmpd="sng">
            <a:solidFill>
              <a:schemeClr val="tx1"/>
            </a:solidFill>
            <a:prstDash val="solid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ym typeface="+mn-ea"/>
            </a:endParaRPr>
          </a:p>
        </p:txBody>
      </p:sp>
      <p:sp>
        <p:nvSpPr>
          <p:cNvPr id="18" name="TextBox 202"/>
          <p:cNvSpPr txBox="1"/>
          <p:nvPr/>
        </p:nvSpPr>
        <p:spPr>
          <a:xfrm>
            <a:off x="11122342" y="8923020"/>
            <a:ext cx="1327785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b="0" dirty="0"/>
              <a:t>调整方案</a:t>
            </a:r>
            <a:r>
              <a:rPr lang="en-US" altLang="zh-CN" b="0" dirty="0"/>
              <a:t> </a:t>
            </a:r>
            <a:endParaRPr lang="zh-CN" altLang="zh-CN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 l="3553" t="32592" r="79446" b="5205"/>
          <a:stretch>
            <a:fillRect/>
          </a:stretch>
        </p:blipFill>
        <p:spPr>
          <a:xfrm>
            <a:off x="7864815" y="6486525"/>
            <a:ext cx="955017" cy="247078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bnzak4s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锈迹纹理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60000"/>
            <a:lumOff val="40000"/>
            <a:alpha val="70000"/>
          </a:schemeClr>
        </a:solidFill>
        <a:ln w="15875" cmpd="sng">
          <a:solidFill>
            <a:schemeClr val="tx1"/>
          </a:solidFill>
          <a:prstDash val="sysDot"/>
        </a:ln>
      </a:spPr>
      <a:bodyPr anchor="ctr"/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465</Words>
  <Application>Microsoft Office PowerPoint</Application>
  <PresentationFormat>自定义</PresentationFormat>
  <Paragraphs>129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李佳蓉</cp:lastModifiedBy>
  <cp:revision>8220</cp:revision>
  <cp:lastPrinted>2022-04-06T07:20:00Z</cp:lastPrinted>
  <dcterms:created xsi:type="dcterms:W3CDTF">2013-06-08T08:34:00Z</dcterms:created>
  <dcterms:modified xsi:type="dcterms:W3CDTF">2022-04-11T03:35:26Z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C839AEBBA5004B5FBF980E359A9305D9</vt:lpwstr>
  </property>
</Properties>
</file>